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9144000" cy="5143500"/>
  <p:embeddedFontLs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j7jLCq8bPJuI0ivnmDHYIDpH5y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EFE398-6101-4F68-AD6A-1EC8B17DC02E}">
  <a:tblStyle styleId="{5CEFE398-6101-4F68-AD6A-1EC8B17DC02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customschemas.google.com/relationships/presentationmetadata" Target="meta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19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20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2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4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64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3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63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8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68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67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9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69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7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9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79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0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80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80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1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11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6ca7c6d305_0_0:notes"/>
          <p:cNvSpPr/>
          <p:nvPr>
            <p:ph idx="2" type="sldImg"/>
          </p:nvPr>
        </p:nvSpPr>
        <p:spPr>
          <a:xfrm>
            <a:off x="3028950" y="642938"/>
            <a:ext cx="3086100" cy="173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6ca7c6d305_0_0:notes"/>
          <p:cNvSpPr txBox="1"/>
          <p:nvPr>
            <p:ph idx="1" type="body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g26ca7c6d305_0_0:notes"/>
          <p:cNvSpPr txBox="1"/>
          <p:nvPr>
            <p:ph idx="12" type="sldNum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12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12:notes"/>
          <p:cNvSpPr txBox="1"/>
          <p:nvPr>
            <p:ph idx="12" type="sldNum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16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7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8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:notes"/>
          <p:cNvSpPr txBox="1"/>
          <p:nvPr>
            <p:ph idx="1" type="body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13:notes"/>
          <p:cNvSpPr/>
          <p:nvPr>
            <p:ph idx="2" type="sldImg"/>
          </p:nvPr>
        </p:nvSpPr>
        <p:spPr>
          <a:xfrm>
            <a:off x="3028950" y="642938"/>
            <a:ext cx="3086100" cy="17367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82"/>
          <p:cNvPicPr preferRelativeResize="0"/>
          <p:nvPr/>
        </p:nvPicPr>
        <p:blipFill rotWithShape="1">
          <a:blip r:embed="rId2">
            <a:alphaModFix/>
          </a:blip>
          <a:srcRect b="1179" l="0" r="0" t="3185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4" name="Google Shape;1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6858331" cy="514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950" y="1912984"/>
            <a:ext cx="7260142" cy="134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" y="-335515"/>
            <a:ext cx="8058152" cy="604361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2"/>
          <p:cNvSpPr txBox="1"/>
          <p:nvPr>
            <p:ph type="ctrTitle"/>
          </p:nvPr>
        </p:nvSpPr>
        <p:spPr>
          <a:xfrm>
            <a:off x="3429001" y="1912327"/>
            <a:ext cx="5498123" cy="120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1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2"/>
          <p:cNvSpPr txBox="1"/>
          <p:nvPr>
            <p:ph idx="1" type="subTitle"/>
          </p:nvPr>
        </p:nvSpPr>
        <p:spPr>
          <a:xfrm>
            <a:off x="4431323" y="3339473"/>
            <a:ext cx="4495800" cy="257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275"/>
              <a:buNone/>
              <a:defRPr b="1"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25"/>
              <a:buNone/>
              <a:defRPr sz="1125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pic>
        <p:nvPicPr>
          <p:cNvPr id="19" name="Google Shape;19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2475" y="672657"/>
            <a:ext cx="2322473" cy="81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3588" y="3600450"/>
            <a:ext cx="3843536" cy="16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82"/>
          <p:cNvSpPr txBox="1"/>
          <p:nvPr>
            <p:ph idx="2" type="body"/>
          </p:nvPr>
        </p:nvSpPr>
        <p:spPr>
          <a:xfrm>
            <a:off x="3892060" y="3620233"/>
            <a:ext cx="5035064" cy="831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275"/>
              <a:buNone/>
              <a:defRPr sz="1275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4"/>
          <p:cNvPicPr preferRelativeResize="0"/>
          <p:nvPr/>
        </p:nvPicPr>
        <p:blipFill rotWithShape="1">
          <a:blip r:embed="rId2">
            <a:alphaModFix amt="50000"/>
          </a:blip>
          <a:srcRect b="-541" l="177" r="176" t="-542"/>
          <a:stretch/>
        </p:blipFill>
        <p:spPr>
          <a:xfrm>
            <a:off x="3563108" y="1667742"/>
            <a:ext cx="2017786" cy="204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13065"/>
            <a:ext cx="9144000" cy="3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0427"/>
            <a:ext cx="8001000" cy="573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4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  <a:defRPr b="1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4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527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  <a:defRPr b="1" sz="1500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5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35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35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8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g"/><Relationship Id="rId4" Type="http://schemas.openxmlformats.org/officeDocument/2006/relationships/image" Target="../media/image28.jpg"/><Relationship Id="rId5" Type="http://schemas.openxmlformats.org/officeDocument/2006/relationships/image" Target="../media/image24.jpg"/><Relationship Id="rId6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Relationship Id="rId5" Type="http://schemas.openxmlformats.org/officeDocument/2006/relationships/image" Target="../media/image34.jpg"/><Relationship Id="rId6" Type="http://schemas.openxmlformats.org/officeDocument/2006/relationships/hyperlink" Target="about:blank" TargetMode="External"/><Relationship Id="rId7" Type="http://schemas.openxmlformats.org/officeDocument/2006/relationships/hyperlink" Target="about:blan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hyperlink" Target="about:bla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33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Relationship Id="rId5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hyperlink" Target="about:blan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hyperlink" Target="about:blan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about:blank" TargetMode="External"/><Relationship Id="rId4" Type="http://schemas.openxmlformats.org/officeDocument/2006/relationships/hyperlink" Target="about:bla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ctrTitle"/>
          </p:nvPr>
        </p:nvSpPr>
        <p:spPr>
          <a:xfrm>
            <a:off x="3429001" y="1912327"/>
            <a:ext cx="5498123" cy="1345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ML Model Evaluation &amp; Introduction to FACCT ML</a:t>
            </a:r>
            <a:endParaRPr/>
          </a:p>
        </p:txBody>
      </p:sp>
      <p:sp>
        <p:nvSpPr>
          <p:cNvPr id="38" name="Google Shape;38;p1"/>
          <p:cNvSpPr txBox="1"/>
          <p:nvPr>
            <p:ph idx="1" type="subTitle"/>
          </p:nvPr>
        </p:nvSpPr>
        <p:spPr>
          <a:xfrm>
            <a:off x="4431323" y="3339473"/>
            <a:ext cx="4495800" cy="257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200"/>
              <a:buNone/>
            </a:pPr>
            <a:r>
              <a:rPr lang="en-US"/>
              <a:t>Dr. Sugata Ghosal</a:t>
            </a:r>
            <a:endParaRPr/>
          </a:p>
        </p:txBody>
      </p:sp>
      <p:sp>
        <p:nvSpPr>
          <p:cNvPr id="39" name="Google Shape;39;p1"/>
          <p:cNvSpPr txBox="1"/>
          <p:nvPr>
            <p:ph idx="2" type="body"/>
          </p:nvPr>
        </p:nvSpPr>
        <p:spPr>
          <a:xfrm>
            <a:off x="3892060" y="3620233"/>
            <a:ext cx="5035064" cy="831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200"/>
              <a:buNone/>
            </a:pPr>
            <a:r>
              <a:rPr lang="en-US"/>
              <a:t>CSIS Off-Campus Faculty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200"/>
              <a:buNone/>
            </a:pPr>
            <a:r>
              <a:rPr lang="en-US"/>
              <a:t>BITS Pilani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Fairness Through Unawareness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609600" y="1276351"/>
            <a:ext cx="762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1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None of the sensitive features are directly used in the model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None/>
            </a:pPr>
            <a:r>
              <a:rPr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A ML Algorithm Achieves Fair Through Unawareness If</a:t>
            </a:r>
            <a:endParaRPr sz="16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t/>
            </a:r>
            <a:endParaRPr>
              <a:solidFill>
                <a:srgbClr val="2F5496"/>
              </a:solidFill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1179410" y="2084325"/>
            <a:ext cx="4299585" cy="0"/>
          </a:xfrm>
          <a:custGeom>
            <a:rect b="b" l="l" r="r" t="t"/>
            <a:pathLst>
              <a:path extrusionOk="0" h="120000" w="4299585">
                <a:moveTo>
                  <a:pt x="0" y="0"/>
                </a:moveTo>
                <a:lnTo>
                  <a:pt x="4299033" y="0"/>
                </a:lnTo>
              </a:path>
            </a:pathLst>
          </a:cu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5" name="Google Shape;135;p19"/>
          <p:cNvGraphicFramePr/>
          <p:nvPr/>
        </p:nvGraphicFramePr>
        <p:xfrm>
          <a:off x="1179398" y="20843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{5CEFE398-6101-4F68-AD6A-1EC8B17DC02E}</a:tableStyleId>
              </a:tblPr>
              <a:tblGrid>
                <a:gridCol w="930275"/>
                <a:gridCol w="1000750"/>
                <a:gridCol w="1191250"/>
                <a:gridCol w="1167125"/>
              </a:tblGrid>
              <a:tr h="811500">
                <a:tc>
                  <a:txBody>
                    <a:bodyPr/>
                    <a:lstStyle/>
                    <a:p>
                      <a:pPr indent="635" lvl="0" marL="128904" marR="122554" rtl="0" algn="ctr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Race  and  Ethnicity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2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Skills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Years of Exp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Hired?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Hispanic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Javascript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Hispanic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C++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White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White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C++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" name="Google Shape;136;p19"/>
          <p:cNvSpPr txBox="1"/>
          <p:nvPr/>
        </p:nvSpPr>
        <p:spPr>
          <a:xfrm>
            <a:off x="7247890" y="2020375"/>
            <a:ext cx="1057910" cy="220472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289560" lvl="0" marL="85725" marR="18986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  ML Model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9"/>
          <p:cNvGrpSpPr/>
          <p:nvPr/>
        </p:nvGrpSpPr>
        <p:grpSpPr>
          <a:xfrm>
            <a:off x="5491694" y="3107123"/>
            <a:ext cx="1742787" cy="31750"/>
            <a:chOff x="5251139" y="3376793"/>
            <a:chExt cx="1742787" cy="31750"/>
          </a:xfrm>
        </p:grpSpPr>
        <p:sp>
          <p:nvSpPr>
            <p:cNvPr id="138" name="Google Shape;138;p19"/>
            <p:cNvSpPr/>
            <p:nvPr/>
          </p:nvSpPr>
          <p:spPr>
            <a:xfrm>
              <a:off x="5251139" y="3392543"/>
              <a:ext cx="1699260" cy="8890"/>
            </a:xfrm>
            <a:custGeom>
              <a:rect b="b" l="l" r="r" t="t"/>
              <a:pathLst>
                <a:path extrusionOk="0" h="8889" w="1699259">
                  <a:moveTo>
                    <a:pt x="0" y="8699"/>
                  </a:moveTo>
                  <a:lnTo>
                    <a:pt x="1699046" y="0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950111" y="3376793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149" y="31474"/>
                  </a:moveTo>
                  <a:lnTo>
                    <a:pt x="0" y="0"/>
                  </a:lnTo>
                  <a:lnTo>
                    <a:pt x="43299" y="15524"/>
                  </a:lnTo>
                  <a:lnTo>
                    <a:pt x="149" y="3147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6950111" y="3376793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149" y="31474"/>
                  </a:moveTo>
                  <a:lnTo>
                    <a:pt x="43299" y="15524"/>
                  </a:lnTo>
                  <a:lnTo>
                    <a:pt x="0" y="0"/>
                  </a:lnTo>
                  <a:lnTo>
                    <a:pt x="149" y="31474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9"/>
          <p:cNvSpPr txBox="1"/>
          <p:nvPr/>
        </p:nvSpPr>
        <p:spPr>
          <a:xfrm>
            <a:off x="5963455" y="2851589"/>
            <a:ext cx="66103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892128" y="1885950"/>
            <a:ext cx="1346835" cy="2475230"/>
          </a:xfrm>
          <a:custGeom>
            <a:rect b="b" l="l" r="r" t="t"/>
            <a:pathLst>
              <a:path extrusionOk="0" h="2475229" w="1346835">
                <a:moveTo>
                  <a:pt x="83199" y="0"/>
                </a:moveTo>
                <a:lnTo>
                  <a:pt x="1346797" y="2446195"/>
                </a:lnTo>
              </a:path>
              <a:path extrusionOk="0" h="2475229" w="1346835">
                <a:moveTo>
                  <a:pt x="1279497" y="35899"/>
                </a:moveTo>
                <a:lnTo>
                  <a:pt x="0" y="2474895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Issues With Fairness Through Unawareness</a:t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367030" lvl="0" marL="379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/>
              <a:t>Sensitive Features May Still Be Used</a:t>
            </a:r>
            <a:endParaRPr/>
          </a:p>
          <a:p>
            <a:pPr indent="-336550" lvl="1" marL="836294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Inferred from indirect evidence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171450" lvl="0" marL="2047239" rtl="0" algn="l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FF0000"/>
              </a:buClr>
              <a:buSzPts val="1400"/>
              <a:buChar char="•"/>
            </a:pPr>
            <a:r>
              <a:rPr lang="en-US" sz="1400">
                <a:solidFill>
                  <a:srgbClr val="FF0000"/>
                </a:solidFill>
              </a:rPr>
              <a:t>Inferred</a:t>
            </a:r>
            <a:endParaRPr sz="1400"/>
          </a:p>
          <a:p>
            <a:pPr indent="-171450" lvl="0" marL="17907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FF0000"/>
              </a:buClr>
              <a:buSzPts val="1400"/>
              <a:buChar char="•"/>
            </a:pPr>
            <a:r>
              <a:rPr lang="en-US" sz="1400">
                <a:solidFill>
                  <a:srgbClr val="FF0000"/>
                </a:solidFill>
              </a:rPr>
              <a:t>Protected</a:t>
            </a:r>
            <a:endParaRPr sz="1400"/>
          </a:p>
        </p:txBody>
      </p:sp>
      <p:sp>
        <p:nvSpPr>
          <p:cNvPr id="149" name="Google Shape;149;p20"/>
          <p:cNvSpPr txBox="1"/>
          <p:nvPr>
            <p:ph idx="2" type="body"/>
          </p:nvPr>
        </p:nvSpPr>
        <p:spPr>
          <a:xfrm>
            <a:off x="36485" y="397226"/>
            <a:ext cx="8397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rPr lang="en-US"/>
              <a:t>Fairnes through Unawareness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46774" y="1827996"/>
            <a:ext cx="4250690" cy="2802890"/>
          </a:xfrm>
          <a:custGeom>
            <a:rect b="b" l="l" r="r" t="t"/>
            <a:pathLst>
              <a:path extrusionOk="0" h="2802890" w="4250690">
                <a:moveTo>
                  <a:pt x="83199" y="327624"/>
                </a:moveTo>
                <a:lnTo>
                  <a:pt x="1346797" y="2773819"/>
                </a:lnTo>
              </a:path>
              <a:path extrusionOk="0" h="2802890" w="4250690">
                <a:moveTo>
                  <a:pt x="1279497" y="363524"/>
                </a:moveTo>
                <a:lnTo>
                  <a:pt x="0" y="2802519"/>
                </a:lnTo>
              </a:path>
              <a:path extrusionOk="0" h="2802890" w="4250690">
                <a:moveTo>
                  <a:pt x="4250116" y="430124"/>
                </a:moveTo>
                <a:lnTo>
                  <a:pt x="4194869" y="415631"/>
                </a:lnTo>
                <a:lnTo>
                  <a:pt x="4128452" y="396493"/>
                </a:lnTo>
                <a:lnTo>
                  <a:pt x="4091411" y="385388"/>
                </a:lnTo>
                <a:lnTo>
                  <a:pt x="4052005" y="373371"/>
                </a:lnTo>
                <a:lnTo>
                  <a:pt x="4010375" y="360524"/>
                </a:lnTo>
                <a:lnTo>
                  <a:pt x="3966665" y="346931"/>
                </a:lnTo>
                <a:lnTo>
                  <a:pt x="3921017" y="332674"/>
                </a:lnTo>
                <a:lnTo>
                  <a:pt x="3873573" y="317836"/>
                </a:lnTo>
                <a:lnTo>
                  <a:pt x="3824475" y="302500"/>
                </a:lnTo>
                <a:lnTo>
                  <a:pt x="3773865" y="286749"/>
                </a:lnTo>
                <a:lnTo>
                  <a:pt x="3721887" y="270666"/>
                </a:lnTo>
                <a:lnTo>
                  <a:pt x="3668681" y="254335"/>
                </a:lnTo>
                <a:lnTo>
                  <a:pt x="3614392" y="237837"/>
                </a:lnTo>
                <a:lnTo>
                  <a:pt x="3559160" y="221257"/>
                </a:lnTo>
                <a:lnTo>
                  <a:pt x="3503128" y="204676"/>
                </a:lnTo>
                <a:lnTo>
                  <a:pt x="3446439" y="188179"/>
                </a:lnTo>
                <a:lnTo>
                  <a:pt x="3389235" y="171847"/>
                </a:lnTo>
                <a:lnTo>
                  <a:pt x="3331659" y="155765"/>
                </a:lnTo>
                <a:lnTo>
                  <a:pt x="3273851" y="140014"/>
                </a:lnTo>
                <a:lnTo>
                  <a:pt x="3215956" y="124678"/>
                </a:lnTo>
                <a:lnTo>
                  <a:pt x="3158115" y="109840"/>
                </a:lnTo>
                <a:lnTo>
                  <a:pt x="3100470" y="95583"/>
                </a:lnTo>
                <a:lnTo>
                  <a:pt x="3043164" y="81989"/>
                </a:lnTo>
                <a:lnTo>
                  <a:pt x="2986340" y="69142"/>
                </a:lnTo>
                <a:lnTo>
                  <a:pt x="2930139" y="57125"/>
                </a:lnTo>
                <a:lnTo>
                  <a:pt x="2874703" y="46021"/>
                </a:lnTo>
                <a:lnTo>
                  <a:pt x="2820176" y="35912"/>
                </a:lnTo>
                <a:lnTo>
                  <a:pt x="2766699" y="26882"/>
                </a:lnTo>
                <a:lnTo>
                  <a:pt x="2714415" y="19014"/>
                </a:lnTo>
                <a:lnTo>
                  <a:pt x="2663467" y="12390"/>
                </a:lnTo>
                <a:lnTo>
                  <a:pt x="2613995" y="7094"/>
                </a:lnTo>
                <a:lnTo>
                  <a:pt x="2566144" y="3208"/>
                </a:lnTo>
                <a:lnTo>
                  <a:pt x="2520054" y="815"/>
                </a:lnTo>
                <a:lnTo>
                  <a:pt x="2475870" y="0"/>
                </a:lnTo>
                <a:lnTo>
                  <a:pt x="2427074" y="1030"/>
                </a:lnTo>
                <a:lnTo>
                  <a:pt x="2377915" y="4042"/>
                </a:lnTo>
                <a:lnTo>
                  <a:pt x="2328475" y="8919"/>
                </a:lnTo>
                <a:lnTo>
                  <a:pt x="2278834" y="15541"/>
                </a:lnTo>
                <a:lnTo>
                  <a:pt x="2229076" y="23791"/>
                </a:lnTo>
                <a:lnTo>
                  <a:pt x="2179281" y="33551"/>
                </a:lnTo>
                <a:lnTo>
                  <a:pt x="2129533" y="44702"/>
                </a:lnTo>
                <a:lnTo>
                  <a:pt x="2079913" y="57126"/>
                </a:lnTo>
                <a:lnTo>
                  <a:pt x="2030503" y="70705"/>
                </a:lnTo>
                <a:lnTo>
                  <a:pt x="1981386" y="85321"/>
                </a:lnTo>
                <a:lnTo>
                  <a:pt x="1932642" y="100856"/>
                </a:lnTo>
                <a:lnTo>
                  <a:pt x="1884354" y="117192"/>
                </a:lnTo>
                <a:lnTo>
                  <a:pt x="1836605" y="134210"/>
                </a:lnTo>
                <a:lnTo>
                  <a:pt x="1789476" y="151793"/>
                </a:lnTo>
                <a:lnTo>
                  <a:pt x="1743049" y="169822"/>
                </a:lnTo>
                <a:lnTo>
                  <a:pt x="1697406" y="188179"/>
                </a:lnTo>
                <a:lnTo>
                  <a:pt x="1646308" y="209409"/>
                </a:lnTo>
                <a:lnTo>
                  <a:pt x="1596464" y="230737"/>
                </a:lnTo>
                <a:lnTo>
                  <a:pt x="1547996" y="251986"/>
                </a:lnTo>
                <a:lnTo>
                  <a:pt x="1501027" y="272981"/>
                </a:lnTo>
                <a:lnTo>
                  <a:pt x="1455680" y="293545"/>
                </a:lnTo>
                <a:lnTo>
                  <a:pt x="1412077" y="313501"/>
                </a:lnTo>
                <a:lnTo>
                  <a:pt x="1370339" y="332674"/>
                </a:lnTo>
                <a:lnTo>
                  <a:pt x="1335446" y="348668"/>
                </a:lnTo>
                <a:lnTo>
                  <a:pt x="1270558" y="377979"/>
                </a:lnTo>
                <a:lnTo>
                  <a:pt x="1226497" y="397154"/>
                </a:lnTo>
                <a:lnTo>
                  <a:pt x="1186695" y="413479"/>
                </a:lnTo>
                <a:lnTo>
                  <a:pt x="1174420" y="418219"/>
                </a:lnTo>
                <a:lnTo>
                  <a:pt x="1171520" y="419306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20"/>
          <p:cNvGrpSpPr/>
          <p:nvPr/>
        </p:nvGrpSpPr>
        <p:grpSpPr>
          <a:xfrm>
            <a:off x="1500634" y="2233647"/>
            <a:ext cx="31750" cy="20320"/>
            <a:chOff x="1500634" y="2233647"/>
            <a:chExt cx="31750" cy="20320"/>
          </a:xfrm>
        </p:grpSpPr>
        <p:sp>
          <p:nvSpPr>
            <p:cNvPr id="152" name="Google Shape;152;p20"/>
            <p:cNvSpPr/>
            <p:nvPr/>
          </p:nvSpPr>
          <p:spPr>
            <a:xfrm>
              <a:off x="1500634" y="2233647"/>
              <a:ext cx="31750" cy="20320"/>
            </a:xfrm>
            <a:custGeom>
              <a:rect b="b" l="l" r="r" t="t"/>
              <a:pathLst>
                <a:path extrusionOk="0" h="20319" w="31750">
                  <a:moveTo>
                    <a:pt x="31317" y="20212"/>
                  </a:moveTo>
                  <a:lnTo>
                    <a:pt x="0" y="19857"/>
                  </a:lnTo>
                  <a:lnTo>
                    <a:pt x="24217" y="0"/>
                  </a:lnTo>
                  <a:lnTo>
                    <a:pt x="17659" y="13654"/>
                  </a:lnTo>
                  <a:lnTo>
                    <a:pt x="31317" y="2021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1500634" y="2233647"/>
              <a:ext cx="31750" cy="20320"/>
            </a:xfrm>
            <a:custGeom>
              <a:rect b="b" l="l" r="r" t="t"/>
              <a:pathLst>
                <a:path extrusionOk="0" h="20319" w="31750">
                  <a:moveTo>
                    <a:pt x="17659" y="13654"/>
                  </a:moveTo>
                  <a:lnTo>
                    <a:pt x="24217" y="0"/>
                  </a:lnTo>
                  <a:lnTo>
                    <a:pt x="0" y="19857"/>
                  </a:lnTo>
                  <a:lnTo>
                    <a:pt x="31317" y="20212"/>
                  </a:lnTo>
                  <a:lnTo>
                    <a:pt x="17659" y="13654"/>
                  </a:lnTo>
                  <a:close/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0"/>
          <p:cNvSpPr txBox="1"/>
          <p:nvPr/>
        </p:nvSpPr>
        <p:spPr>
          <a:xfrm>
            <a:off x="7518084" y="2290045"/>
            <a:ext cx="1358265" cy="2204720"/>
          </a:xfrm>
          <a:prstGeom prst="rect">
            <a:avLst/>
          </a:prstGeom>
          <a:solidFill>
            <a:srgbClr val="EDEDE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5725" marR="139065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Discriminatory  ML Model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" name="Google Shape;155;p20"/>
          <p:cNvGrpSpPr/>
          <p:nvPr/>
        </p:nvGrpSpPr>
        <p:grpSpPr>
          <a:xfrm>
            <a:off x="7460935" y="3376518"/>
            <a:ext cx="43815" cy="31750"/>
            <a:chOff x="7460935" y="3376518"/>
            <a:chExt cx="43815" cy="31750"/>
          </a:xfrm>
        </p:grpSpPr>
        <p:sp>
          <p:nvSpPr>
            <p:cNvPr id="156" name="Google Shape;156;p20"/>
            <p:cNvSpPr/>
            <p:nvPr/>
          </p:nvSpPr>
          <p:spPr>
            <a:xfrm>
              <a:off x="7460935" y="3376518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7460935" y="3376518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58" name="Google Shape;158;p20"/>
          <p:cNvGraphicFramePr/>
          <p:nvPr/>
        </p:nvGraphicFramePr>
        <p:xfrm>
          <a:off x="607236" y="22507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{5CEFE398-6101-4F68-AD6A-1EC8B17DC02E}</a:tableStyleId>
              </a:tblPr>
              <a:tblGrid>
                <a:gridCol w="1158250"/>
                <a:gridCol w="1158250"/>
                <a:gridCol w="1158250"/>
                <a:gridCol w="1158250"/>
                <a:gridCol w="1158250"/>
                <a:gridCol w="1057900"/>
              </a:tblGrid>
              <a:tr h="811500">
                <a:tc>
                  <a:txBody>
                    <a:bodyPr/>
                    <a:lstStyle/>
                    <a:p>
                      <a:pPr indent="-45085" lvl="0" marL="243204" marR="191135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Race and  Ethnicity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2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Skills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419100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Years of  Exp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2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158115" rtl="0" algn="just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Often Goes  to Mexican  Markets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2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382905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Hiring  Decision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275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39878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275">
                <a:tc rowSpan="2"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Hispanic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Javascript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67125">
                <a:tc vMerge="1"/>
                <a:tc vMerge="1"/>
                <a:tc vMerge="1"/>
                <a:tc vMerge="1"/>
                <a:tc vMerge="1"/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Hispanic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C++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White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Java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White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C++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475248" y="1162309"/>
            <a:ext cx="68193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Processing Sensitive Features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836293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Fairness through unawareness requires sensitive features to be masked out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836293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Not easy to do in real life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836293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Referred to as individual fairness criteria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4692670" y="2609479"/>
            <a:ext cx="3388613" cy="18367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627198" y="2629150"/>
            <a:ext cx="3753192" cy="18355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4"/>
          <p:cNvSpPr txBox="1"/>
          <p:nvPr>
            <p:ph type="title"/>
          </p:nvPr>
        </p:nvSpPr>
        <p:spPr>
          <a:xfrm>
            <a:off x="628650" y="120427"/>
            <a:ext cx="6991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800"/>
              <a:t>Need for ML Interpretability</a:t>
            </a:r>
            <a:endParaRPr sz="2800"/>
          </a:p>
        </p:txBody>
      </p:sp>
      <p:sp>
        <p:nvSpPr>
          <p:cNvPr id="172" name="Google Shape;172;p64"/>
          <p:cNvSpPr txBox="1"/>
          <p:nvPr>
            <p:ph idx="1" type="body"/>
          </p:nvPr>
        </p:nvSpPr>
        <p:spPr>
          <a:xfrm>
            <a:off x="643304" y="1200151"/>
            <a:ext cx="7620000" cy="3352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7030" lvl="0" marL="379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Our society has been shifted to rely on AI more than ever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autonomous vehicles</a:t>
            </a:r>
            <a:endParaRPr/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Security</a:t>
            </a:r>
            <a:endParaRPr/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Finance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many others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1790" lvl="0" marL="379095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Who will benefit from ML Interpretability?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1789" lvl="1" marL="72199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End Users: enhance trust, understand the consequences of the decisions, e.g.,  privacy, fairness.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1789" lvl="1" marL="72199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Regulatory Agencies: compliance, audits, and accountability.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1789" lvl="1" marL="721995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Model Designers: diagnose model performance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1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3"/>
          <p:cNvSpPr txBox="1"/>
          <p:nvPr>
            <p:ph type="title"/>
          </p:nvPr>
        </p:nvSpPr>
        <p:spPr>
          <a:xfrm>
            <a:off x="628650" y="120427"/>
            <a:ext cx="6991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800"/>
              <a:t>Interpretability in Decision Tree</a:t>
            </a:r>
            <a:endParaRPr sz="2800"/>
          </a:p>
        </p:txBody>
      </p:sp>
      <p:sp>
        <p:nvSpPr>
          <p:cNvPr id="178" name="Google Shape;178;p63"/>
          <p:cNvSpPr txBox="1"/>
          <p:nvPr>
            <p:ph idx="2" type="body"/>
          </p:nvPr>
        </p:nvSpPr>
        <p:spPr>
          <a:xfrm>
            <a:off x="246935" y="857251"/>
            <a:ext cx="8397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ML interpretability allows one to examine model's basis in its decision making process</a:t>
            </a:r>
            <a:endParaRPr/>
          </a:p>
        </p:txBody>
      </p:sp>
      <p:sp>
        <p:nvSpPr>
          <p:cNvPr id="179" name="Google Shape;179;p63"/>
          <p:cNvSpPr/>
          <p:nvPr/>
        </p:nvSpPr>
        <p:spPr>
          <a:xfrm>
            <a:off x="609600" y="1276350"/>
            <a:ext cx="4038600" cy="259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3"/>
          <p:cNvSpPr txBox="1"/>
          <p:nvPr/>
        </p:nvSpPr>
        <p:spPr>
          <a:xfrm>
            <a:off x="914400" y="4095750"/>
            <a:ext cx="3810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interpretable tree model to find  out the kind of contact lens a person  may wear</a:t>
            </a:r>
            <a:endParaRPr b="1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8"/>
          <p:cNvSpPr txBox="1"/>
          <p:nvPr>
            <p:ph type="title"/>
          </p:nvPr>
        </p:nvSpPr>
        <p:spPr>
          <a:xfrm>
            <a:off x="628650" y="120427"/>
            <a:ext cx="6991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800"/>
              <a:t>Interpretability in Decision Trees</a:t>
            </a:r>
            <a:endParaRPr sz="2800"/>
          </a:p>
        </p:txBody>
      </p:sp>
      <p:sp>
        <p:nvSpPr>
          <p:cNvPr id="186" name="Google Shape;186;p68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5725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187" name="Google Shape;187;p68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88" name="Google Shape;188;p68"/>
          <p:cNvSpPr/>
          <p:nvPr/>
        </p:nvSpPr>
        <p:spPr>
          <a:xfrm>
            <a:off x="1495709" y="1326187"/>
            <a:ext cx="6260961" cy="324267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7"/>
          <p:cNvSpPr txBox="1"/>
          <p:nvPr>
            <p:ph type="title"/>
          </p:nvPr>
        </p:nvSpPr>
        <p:spPr>
          <a:xfrm>
            <a:off x="628650" y="120427"/>
            <a:ext cx="6991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800"/>
              <a:t>Interpretability in Linear Regression</a:t>
            </a:r>
            <a:endParaRPr sz="2800"/>
          </a:p>
        </p:txBody>
      </p:sp>
      <p:sp>
        <p:nvSpPr>
          <p:cNvPr id="194" name="Google Shape;194;p67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5725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195" name="Google Shape;195;p67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t/>
            </a:r>
            <a:endParaRPr/>
          </a:p>
        </p:txBody>
      </p:sp>
      <p:grpSp>
        <p:nvGrpSpPr>
          <p:cNvPr id="196" name="Google Shape;196;p67"/>
          <p:cNvGrpSpPr/>
          <p:nvPr/>
        </p:nvGrpSpPr>
        <p:grpSpPr>
          <a:xfrm>
            <a:off x="2327324" y="1278122"/>
            <a:ext cx="4829032" cy="520761"/>
            <a:chOff x="2327324" y="1278122"/>
            <a:chExt cx="4829032" cy="520761"/>
          </a:xfrm>
        </p:grpSpPr>
        <p:sp>
          <p:nvSpPr>
            <p:cNvPr id="197" name="Google Shape;197;p67"/>
            <p:cNvSpPr/>
            <p:nvPr/>
          </p:nvSpPr>
          <p:spPr>
            <a:xfrm>
              <a:off x="2327324" y="1278122"/>
              <a:ext cx="4829032" cy="22253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7"/>
            <p:cNvSpPr/>
            <p:nvPr/>
          </p:nvSpPr>
          <p:spPr>
            <a:xfrm>
              <a:off x="2863394" y="1570574"/>
              <a:ext cx="1238250" cy="224154"/>
            </a:xfrm>
            <a:custGeom>
              <a:rect b="b" l="l" r="r" t="t"/>
              <a:pathLst>
                <a:path extrusionOk="0" h="224155" w="1238250">
                  <a:moveTo>
                    <a:pt x="1238247" y="22354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7"/>
            <p:cNvSpPr/>
            <p:nvPr/>
          </p:nvSpPr>
          <p:spPr>
            <a:xfrm>
              <a:off x="2820844" y="1555091"/>
              <a:ext cx="45720" cy="31115"/>
            </a:xfrm>
            <a:custGeom>
              <a:rect b="b" l="l" r="r" t="t"/>
              <a:pathLst>
                <a:path extrusionOk="0" h="31115" w="45719">
                  <a:moveTo>
                    <a:pt x="39749" y="30964"/>
                  </a:moveTo>
                  <a:lnTo>
                    <a:pt x="0" y="7804"/>
                  </a:lnTo>
                  <a:lnTo>
                    <a:pt x="45324" y="0"/>
                  </a:lnTo>
                  <a:lnTo>
                    <a:pt x="39749" y="3096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7"/>
            <p:cNvSpPr/>
            <p:nvPr/>
          </p:nvSpPr>
          <p:spPr>
            <a:xfrm>
              <a:off x="2820844" y="1555091"/>
              <a:ext cx="45720" cy="31115"/>
            </a:xfrm>
            <a:custGeom>
              <a:rect b="b" l="l" r="r" t="t"/>
              <a:pathLst>
                <a:path extrusionOk="0" h="31115" w="45719">
                  <a:moveTo>
                    <a:pt x="45324" y="0"/>
                  </a:moveTo>
                  <a:lnTo>
                    <a:pt x="0" y="7804"/>
                  </a:lnTo>
                  <a:lnTo>
                    <a:pt x="39749" y="30964"/>
                  </a:lnTo>
                  <a:lnTo>
                    <a:pt x="4532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7"/>
            <p:cNvSpPr/>
            <p:nvPr/>
          </p:nvSpPr>
          <p:spPr>
            <a:xfrm>
              <a:off x="3274043" y="1512814"/>
              <a:ext cx="828040" cy="281305"/>
            </a:xfrm>
            <a:custGeom>
              <a:rect b="b" l="l" r="r" t="t"/>
              <a:pathLst>
                <a:path extrusionOk="0" h="281305" w="828039">
                  <a:moveTo>
                    <a:pt x="827598" y="281306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67"/>
            <p:cNvSpPr/>
            <p:nvPr/>
          </p:nvSpPr>
          <p:spPr>
            <a:xfrm>
              <a:off x="3233118" y="1497919"/>
              <a:ext cx="46355" cy="29845"/>
            </a:xfrm>
            <a:custGeom>
              <a:rect b="b" l="l" r="r" t="t"/>
              <a:pathLst>
                <a:path extrusionOk="0" h="29844" w="46354">
                  <a:moveTo>
                    <a:pt x="35874" y="29789"/>
                  </a:moveTo>
                  <a:lnTo>
                    <a:pt x="0" y="984"/>
                  </a:lnTo>
                  <a:lnTo>
                    <a:pt x="45999" y="0"/>
                  </a:lnTo>
                  <a:lnTo>
                    <a:pt x="35874" y="2978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7"/>
            <p:cNvSpPr/>
            <p:nvPr/>
          </p:nvSpPr>
          <p:spPr>
            <a:xfrm>
              <a:off x="3233118" y="1497919"/>
              <a:ext cx="46355" cy="29845"/>
            </a:xfrm>
            <a:custGeom>
              <a:rect b="b" l="l" r="r" t="t"/>
              <a:pathLst>
                <a:path extrusionOk="0" h="29844" w="46354">
                  <a:moveTo>
                    <a:pt x="45999" y="0"/>
                  </a:moveTo>
                  <a:lnTo>
                    <a:pt x="0" y="984"/>
                  </a:lnTo>
                  <a:lnTo>
                    <a:pt x="35874" y="29789"/>
                  </a:lnTo>
                  <a:lnTo>
                    <a:pt x="459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7"/>
            <p:cNvSpPr/>
            <p:nvPr/>
          </p:nvSpPr>
          <p:spPr>
            <a:xfrm>
              <a:off x="4096879" y="1543439"/>
              <a:ext cx="121074" cy="25544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7"/>
            <p:cNvSpPr/>
            <p:nvPr/>
          </p:nvSpPr>
          <p:spPr>
            <a:xfrm>
              <a:off x="4101641" y="1568341"/>
              <a:ext cx="587375" cy="226060"/>
            </a:xfrm>
            <a:custGeom>
              <a:rect b="b" l="l" r="r" t="t"/>
              <a:pathLst>
                <a:path extrusionOk="0" h="226060" w="587375">
                  <a:moveTo>
                    <a:pt x="0" y="225779"/>
                  </a:moveTo>
                  <a:lnTo>
                    <a:pt x="586848" y="0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7"/>
            <p:cNvSpPr/>
            <p:nvPr/>
          </p:nvSpPr>
          <p:spPr>
            <a:xfrm>
              <a:off x="4682840" y="1552821"/>
              <a:ext cx="46355" cy="30480"/>
            </a:xfrm>
            <a:custGeom>
              <a:rect b="b" l="l" r="r" t="t"/>
              <a:pathLst>
                <a:path extrusionOk="0" h="30480" w="46354">
                  <a:moveTo>
                    <a:pt x="11299" y="30204"/>
                  </a:moveTo>
                  <a:lnTo>
                    <a:pt x="0" y="837"/>
                  </a:lnTo>
                  <a:lnTo>
                    <a:pt x="45999" y="0"/>
                  </a:lnTo>
                  <a:lnTo>
                    <a:pt x="11299" y="3020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7"/>
            <p:cNvSpPr/>
            <p:nvPr/>
          </p:nvSpPr>
          <p:spPr>
            <a:xfrm>
              <a:off x="4682840" y="1552821"/>
              <a:ext cx="46355" cy="30480"/>
            </a:xfrm>
            <a:custGeom>
              <a:rect b="b" l="l" r="r" t="t"/>
              <a:pathLst>
                <a:path extrusionOk="0" h="30480" w="46354">
                  <a:moveTo>
                    <a:pt x="11299" y="30204"/>
                  </a:moveTo>
                  <a:lnTo>
                    <a:pt x="45999" y="0"/>
                  </a:lnTo>
                  <a:lnTo>
                    <a:pt x="0" y="837"/>
                  </a:lnTo>
                  <a:lnTo>
                    <a:pt x="11299" y="30204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67"/>
          <p:cNvSpPr/>
          <p:nvPr/>
        </p:nvSpPr>
        <p:spPr>
          <a:xfrm>
            <a:off x="2354852" y="2201035"/>
            <a:ext cx="3857445" cy="230870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7"/>
          <p:cNvSpPr txBox="1"/>
          <p:nvPr/>
        </p:nvSpPr>
        <p:spPr>
          <a:xfrm>
            <a:off x="3150917" y="1861054"/>
            <a:ext cx="174498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interpretable components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9"/>
          <p:cNvSpPr txBox="1"/>
          <p:nvPr>
            <p:ph type="title"/>
          </p:nvPr>
        </p:nvSpPr>
        <p:spPr>
          <a:xfrm>
            <a:off x="628650" y="120427"/>
            <a:ext cx="6991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None/>
            </a:pPr>
            <a:r>
              <a:rPr lang="en-US" sz="2800"/>
              <a:t>Interpretability in K-Nearest Neighbors</a:t>
            </a:r>
            <a:endParaRPr sz="2800"/>
          </a:p>
        </p:txBody>
      </p:sp>
      <p:sp>
        <p:nvSpPr>
          <p:cNvPr id="215" name="Google Shape;215;p69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5725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216" name="Google Shape;216;p69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17" name="Google Shape;217;p69"/>
          <p:cNvSpPr/>
          <p:nvPr/>
        </p:nvSpPr>
        <p:spPr>
          <a:xfrm>
            <a:off x="2739439" y="1365341"/>
            <a:ext cx="3651699" cy="31205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1"/>
          <p:cNvSpPr txBox="1"/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Sparsity for Interpretable Linear Regression</a:t>
            </a:r>
            <a:endParaRPr/>
          </a:p>
        </p:txBody>
      </p:sp>
      <p:sp>
        <p:nvSpPr>
          <p:cNvPr id="223" name="Google Shape;223;p71"/>
          <p:cNvSpPr txBox="1"/>
          <p:nvPr/>
        </p:nvSpPr>
        <p:spPr>
          <a:xfrm>
            <a:off x="475248" y="1162309"/>
            <a:ext cx="4368165" cy="916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 the case of linear regression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038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Linear regression with L1 regularization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1"/>
          <p:cNvSpPr txBox="1"/>
          <p:nvPr/>
        </p:nvSpPr>
        <p:spPr>
          <a:xfrm>
            <a:off x="475248" y="2807027"/>
            <a:ext cx="44691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Linear Regression with L2 regularization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1"/>
          <p:cNvSpPr/>
          <p:nvPr/>
        </p:nvSpPr>
        <p:spPr>
          <a:xfrm>
            <a:off x="5060939" y="1590446"/>
            <a:ext cx="3388618" cy="269389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1"/>
          <p:cNvSpPr/>
          <p:nvPr/>
        </p:nvSpPr>
        <p:spPr>
          <a:xfrm>
            <a:off x="1213422" y="1520146"/>
            <a:ext cx="3388618" cy="334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1"/>
          <p:cNvSpPr/>
          <p:nvPr/>
        </p:nvSpPr>
        <p:spPr>
          <a:xfrm>
            <a:off x="1925752" y="2391933"/>
            <a:ext cx="1964100" cy="443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1"/>
          <p:cNvSpPr/>
          <p:nvPr/>
        </p:nvSpPr>
        <p:spPr>
          <a:xfrm>
            <a:off x="1925756" y="3309348"/>
            <a:ext cx="1822500" cy="42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9"/>
          <p:cNvSpPr txBox="1"/>
          <p:nvPr>
            <p:ph type="title"/>
          </p:nvPr>
        </p:nvSpPr>
        <p:spPr>
          <a:xfrm>
            <a:off x="628650" y="215985"/>
            <a:ext cx="6991350" cy="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Interpretability and Performance Trade-offs</a:t>
            </a:r>
            <a:endParaRPr/>
          </a:p>
        </p:txBody>
      </p:sp>
      <p:sp>
        <p:nvSpPr>
          <p:cNvPr id="234" name="Google Shape;234;p79"/>
          <p:cNvSpPr txBox="1"/>
          <p:nvPr/>
        </p:nvSpPr>
        <p:spPr>
          <a:xfrm>
            <a:off x="457200" y="969260"/>
            <a:ext cx="7896225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Highly performed models tend to be less interpretable.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Can powerful models with complex structures be interpretable at the same  time?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79"/>
          <p:cNvGrpSpPr/>
          <p:nvPr/>
        </p:nvGrpSpPr>
        <p:grpSpPr>
          <a:xfrm>
            <a:off x="4516196" y="2267270"/>
            <a:ext cx="3211675" cy="2247282"/>
            <a:chOff x="4516196" y="2267270"/>
            <a:chExt cx="3211675" cy="2247282"/>
          </a:xfrm>
        </p:grpSpPr>
        <p:sp>
          <p:nvSpPr>
            <p:cNvPr id="236" name="Google Shape;236;p79"/>
            <p:cNvSpPr/>
            <p:nvPr/>
          </p:nvSpPr>
          <p:spPr>
            <a:xfrm>
              <a:off x="4516196" y="2267270"/>
              <a:ext cx="2961563" cy="224728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9"/>
            <p:cNvSpPr/>
            <p:nvPr/>
          </p:nvSpPr>
          <p:spPr>
            <a:xfrm>
              <a:off x="7421884" y="2504420"/>
              <a:ext cx="301625" cy="67945"/>
            </a:xfrm>
            <a:custGeom>
              <a:rect b="b" l="l" r="r" t="t"/>
              <a:pathLst>
                <a:path extrusionOk="0" h="67944" w="301625">
                  <a:moveTo>
                    <a:pt x="301224" y="673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9"/>
            <p:cNvSpPr/>
            <p:nvPr/>
          </p:nvSpPr>
          <p:spPr>
            <a:xfrm>
              <a:off x="7379710" y="2489057"/>
              <a:ext cx="45720" cy="31115"/>
            </a:xfrm>
            <a:custGeom>
              <a:rect b="b" l="l" r="r" t="t"/>
              <a:pathLst>
                <a:path extrusionOk="0" h="31114" w="45720">
                  <a:moveTo>
                    <a:pt x="38749" y="30712"/>
                  </a:moveTo>
                  <a:lnTo>
                    <a:pt x="0" y="5924"/>
                  </a:lnTo>
                  <a:lnTo>
                    <a:pt x="45599" y="0"/>
                  </a:lnTo>
                  <a:lnTo>
                    <a:pt x="38749" y="30712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9"/>
            <p:cNvSpPr/>
            <p:nvPr/>
          </p:nvSpPr>
          <p:spPr>
            <a:xfrm>
              <a:off x="7379710" y="2489057"/>
              <a:ext cx="45720" cy="31115"/>
            </a:xfrm>
            <a:custGeom>
              <a:rect b="b" l="l" r="r" t="t"/>
              <a:pathLst>
                <a:path extrusionOk="0" h="31114" w="45720">
                  <a:moveTo>
                    <a:pt x="45599" y="0"/>
                  </a:moveTo>
                  <a:lnTo>
                    <a:pt x="0" y="5924"/>
                  </a:lnTo>
                  <a:lnTo>
                    <a:pt x="38749" y="30712"/>
                  </a:lnTo>
                  <a:lnTo>
                    <a:pt x="455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9"/>
            <p:cNvSpPr/>
            <p:nvPr/>
          </p:nvSpPr>
          <p:spPr>
            <a:xfrm>
              <a:off x="7434284" y="2571744"/>
              <a:ext cx="288925" cy="237490"/>
            </a:xfrm>
            <a:custGeom>
              <a:rect b="b" l="l" r="r" t="t"/>
              <a:pathLst>
                <a:path extrusionOk="0" h="237489" w="288925">
                  <a:moveTo>
                    <a:pt x="288824" y="0"/>
                  </a:moveTo>
                  <a:lnTo>
                    <a:pt x="0" y="237049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9"/>
            <p:cNvSpPr/>
            <p:nvPr/>
          </p:nvSpPr>
          <p:spPr>
            <a:xfrm>
              <a:off x="7400884" y="2796619"/>
              <a:ext cx="43815" cy="40005"/>
            </a:xfrm>
            <a:custGeom>
              <a:rect b="b" l="l" r="r" t="t"/>
              <a:pathLst>
                <a:path extrusionOk="0" h="40005" w="43815">
                  <a:moveTo>
                    <a:pt x="0" y="39599"/>
                  </a:moveTo>
                  <a:lnTo>
                    <a:pt x="23424" y="0"/>
                  </a:lnTo>
                  <a:lnTo>
                    <a:pt x="43374" y="24324"/>
                  </a:lnTo>
                  <a:lnTo>
                    <a:pt x="0" y="3959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9"/>
            <p:cNvSpPr/>
            <p:nvPr/>
          </p:nvSpPr>
          <p:spPr>
            <a:xfrm>
              <a:off x="7400884" y="2796619"/>
              <a:ext cx="43815" cy="40005"/>
            </a:xfrm>
            <a:custGeom>
              <a:rect b="b" l="l" r="r" t="t"/>
              <a:pathLst>
                <a:path extrusionOk="0" h="40005" w="43815">
                  <a:moveTo>
                    <a:pt x="23424" y="0"/>
                  </a:moveTo>
                  <a:lnTo>
                    <a:pt x="0" y="39599"/>
                  </a:lnTo>
                  <a:lnTo>
                    <a:pt x="43374" y="24324"/>
                  </a:lnTo>
                  <a:lnTo>
                    <a:pt x="2342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9"/>
            <p:cNvSpPr/>
            <p:nvPr/>
          </p:nvSpPr>
          <p:spPr>
            <a:xfrm>
              <a:off x="7469597" y="3778279"/>
              <a:ext cx="258274" cy="18957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79"/>
            <p:cNvSpPr/>
            <p:nvPr/>
          </p:nvSpPr>
          <p:spPr>
            <a:xfrm>
              <a:off x="7498784" y="3659492"/>
              <a:ext cx="224790" cy="272415"/>
            </a:xfrm>
            <a:custGeom>
              <a:rect b="b" l="l" r="r" t="t"/>
              <a:pathLst>
                <a:path extrusionOk="0" h="272414" w="224790">
                  <a:moveTo>
                    <a:pt x="224324" y="271824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9"/>
            <p:cNvSpPr/>
            <p:nvPr/>
          </p:nvSpPr>
          <p:spPr>
            <a:xfrm>
              <a:off x="7471284" y="3626167"/>
              <a:ext cx="40005" cy="43815"/>
            </a:xfrm>
            <a:custGeom>
              <a:rect b="b" l="l" r="r" t="t"/>
              <a:pathLst>
                <a:path extrusionOk="0" h="43814" w="40004">
                  <a:moveTo>
                    <a:pt x="15374" y="43349"/>
                  </a:moveTo>
                  <a:lnTo>
                    <a:pt x="0" y="0"/>
                  </a:lnTo>
                  <a:lnTo>
                    <a:pt x="39624" y="23324"/>
                  </a:lnTo>
                  <a:lnTo>
                    <a:pt x="15374" y="433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9"/>
            <p:cNvSpPr/>
            <p:nvPr/>
          </p:nvSpPr>
          <p:spPr>
            <a:xfrm>
              <a:off x="7471284" y="3626167"/>
              <a:ext cx="40005" cy="43815"/>
            </a:xfrm>
            <a:custGeom>
              <a:rect b="b" l="l" r="r" t="t"/>
              <a:pathLst>
                <a:path extrusionOk="0" h="43814" w="40004">
                  <a:moveTo>
                    <a:pt x="39624" y="23324"/>
                  </a:moveTo>
                  <a:lnTo>
                    <a:pt x="0" y="0"/>
                  </a:lnTo>
                  <a:lnTo>
                    <a:pt x="15374" y="43349"/>
                  </a:lnTo>
                  <a:lnTo>
                    <a:pt x="39624" y="23324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" name="Google Shape;247;p79"/>
          <p:cNvSpPr/>
          <p:nvPr/>
        </p:nvSpPr>
        <p:spPr>
          <a:xfrm>
            <a:off x="698123" y="2397927"/>
            <a:ext cx="3565292" cy="199791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9"/>
          <p:cNvSpPr txBox="1"/>
          <p:nvPr/>
        </p:nvSpPr>
        <p:spPr>
          <a:xfrm>
            <a:off x="4707861" y="4552073"/>
            <a:ext cx="2607945" cy="36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spAutoFit/>
          </a:bodyPr>
          <a:lstStyle/>
          <a:p>
            <a:pPr indent="0" lvl="0" marL="12700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http://yann.lecun.com/exdb/mnist/ </a:t>
            </a:r>
            <a:r>
              <a:rPr b="0" i="0" lang="en-US" sz="1100" u="none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sng" cap="none" strike="noStrik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https://soph.info/2018/11/08/mnist-history/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9"/>
          <p:cNvSpPr txBox="1"/>
          <p:nvPr/>
        </p:nvSpPr>
        <p:spPr>
          <a:xfrm>
            <a:off x="7796136" y="2353340"/>
            <a:ext cx="73152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 interpretable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9"/>
          <p:cNvSpPr txBox="1"/>
          <p:nvPr/>
        </p:nvSpPr>
        <p:spPr>
          <a:xfrm>
            <a:off x="7796136" y="3749816"/>
            <a:ext cx="731520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  interpretable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9"/>
          <p:cNvSpPr txBox="1"/>
          <p:nvPr/>
        </p:nvSpPr>
        <p:spPr>
          <a:xfrm>
            <a:off x="2079071" y="4507662"/>
            <a:ext cx="890905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MNIST Dataset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45" name="Google Shape;45;p2"/>
          <p:cNvSpPr txBox="1"/>
          <p:nvPr>
            <p:ph idx="1" type="body"/>
          </p:nvPr>
        </p:nvSpPr>
        <p:spPr>
          <a:xfrm>
            <a:off x="643300" y="1200150"/>
            <a:ext cx="8083500" cy="214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Comparing ML Classifiers </a:t>
            </a:r>
            <a:r>
              <a:rPr lang="en-US" sz="1800">
                <a:solidFill>
                  <a:srgbClr val="FF0000"/>
                </a:solidFill>
              </a:rPr>
              <a:t>( Was already covered in respective modules. Confusion matrix based metrics , RMSE, R2, AUC-ROC, Cross Validation)</a:t>
            </a:r>
            <a:endParaRPr sz="1800">
              <a:solidFill>
                <a:srgbClr val="FF0000"/>
              </a:solidFill>
            </a:endParaRPr>
          </a:p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Emerging Requirements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  </a:t>
            </a:r>
            <a:r>
              <a:rPr lang="en-US" sz="2800"/>
              <a:t>Bias and Fairness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 </a:t>
            </a:r>
            <a:r>
              <a:rPr lang="en-US" sz="2800"/>
              <a:t>Interpretability</a:t>
            </a:r>
            <a:endParaRPr sz="2800"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800"/>
              <a:buChar char="•"/>
            </a:pPr>
            <a:r>
              <a:rPr lang="en-US" sz="2800"/>
              <a:t> Transparency</a:t>
            </a:r>
            <a:endParaRPr sz="2800"/>
          </a:p>
          <a:p>
            <a:pPr indent="0" lvl="0" marL="1714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0"/>
          <p:cNvSpPr txBox="1"/>
          <p:nvPr>
            <p:ph type="title"/>
          </p:nvPr>
        </p:nvSpPr>
        <p:spPr>
          <a:xfrm>
            <a:off x="628650" y="215986"/>
            <a:ext cx="6991350" cy="382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Interpretability and Performance Trade-offs</a:t>
            </a:r>
            <a:endParaRPr/>
          </a:p>
        </p:txBody>
      </p:sp>
      <p:sp>
        <p:nvSpPr>
          <p:cNvPr id="258" name="Google Shape;258;p80"/>
          <p:cNvSpPr/>
          <p:nvPr/>
        </p:nvSpPr>
        <p:spPr>
          <a:xfrm>
            <a:off x="1955046" y="1409497"/>
            <a:ext cx="5221574" cy="30048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0"/>
          <p:cNvSpPr/>
          <p:nvPr/>
        </p:nvSpPr>
        <p:spPr>
          <a:xfrm>
            <a:off x="6400800" y="4400550"/>
            <a:ext cx="1919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Arrieta et al., 2019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628650" y="120427"/>
            <a:ext cx="6991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Model Guide </a:t>
            </a:r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75" y="693725"/>
            <a:ext cx="6991501" cy="43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625" y="4572000"/>
            <a:ext cx="6763875" cy="4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ca7c6d305_0_0"/>
          <p:cNvSpPr txBox="1"/>
          <p:nvPr>
            <p:ph type="title"/>
          </p:nvPr>
        </p:nvSpPr>
        <p:spPr>
          <a:xfrm>
            <a:off x="628650" y="120427"/>
            <a:ext cx="69915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Emerging Requirements</a:t>
            </a:r>
            <a:endParaRPr/>
          </a:p>
        </p:txBody>
      </p:sp>
      <p:sp>
        <p:nvSpPr>
          <p:cNvPr id="60" name="Google Shape;60;g26ca7c6d305_0_0"/>
          <p:cNvSpPr txBox="1"/>
          <p:nvPr>
            <p:ph idx="1" type="body"/>
          </p:nvPr>
        </p:nvSpPr>
        <p:spPr>
          <a:xfrm>
            <a:off x="228601" y="856181"/>
            <a:ext cx="4495800" cy="3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Fairness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What to do to ensure gender and ethnic fairness in ML models?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Accountability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Who takes the responsibilities for failed ML models?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Transparency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What to do to make ML  models transparent  and comply with regulations?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latin typeface="Helvetica Neue"/>
                <a:ea typeface="Helvetica Neue"/>
                <a:cs typeface="Helvetica Neue"/>
                <a:sym typeface="Helvetica Neue"/>
              </a:rPr>
              <a:t>Privacy Issues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How to protect user privacies  when exposing data to ML models?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>
                <a:latin typeface="Helvetica Neue"/>
                <a:ea typeface="Helvetica Neue"/>
                <a:cs typeface="Helvetica Neue"/>
                <a:sym typeface="Helvetica Neue"/>
              </a:rPr>
              <a:t>Security Issues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Helvetica Neue"/>
                <a:ea typeface="Helvetica Neue"/>
                <a:cs typeface="Helvetica Neue"/>
                <a:sym typeface="Helvetica Neue"/>
              </a:rPr>
              <a:t>How do we defend ML models against data poisoning?</a:t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25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25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698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61" name="Google Shape;61;g26ca7c6d305_0_0"/>
          <p:cNvSpPr/>
          <p:nvPr/>
        </p:nvSpPr>
        <p:spPr>
          <a:xfrm>
            <a:off x="5029200" y="856181"/>
            <a:ext cx="1745100" cy="1315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26ca7c6d305_0_0"/>
          <p:cNvSpPr/>
          <p:nvPr/>
        </p:nvSpPr>
        <p:spPr>
          <a:xfrm>
            <a:off x="6963786" y="856181"/>
            <a:ext cx="1992000" cy="1315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26ca7c6d305_0_0"/>
          <p:cNvSpPr/>
          <p:nvPr/>
        </p:nvSpPr>
        <p:spPr>
          <a:xfrm>
            <a:off x="6033515" y="2254527"/>
            <a:ext cx="1702200" cy="1066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26ca7c6d305_0_0"/>
          <p:cNvSpPr/>
          <p:nvPr/>
        </p:nvSpPr>
        <p:spPr>
          <a:xfrm>
            <a:off x="4495800" y="3406923"/>
            <a:ext cx="2053200" cy="136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g26ca7c6d305_0_0"/>
          <p:cNvSpPr/>
          <p:nvPr/>
        </p:nvSpPr>
        <p:spPr>
          <a:xfrm>
            <a:off x="6582309" y="3409950"/>
            <a:ext cx="2373300" cy="1360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Helvetica Neue"/>
              <a:buNone/>
            </a:pPr>
            <a:r>
              <a:rPr lang="en-US"/>
              <a:t>FAccT Overview </a:t>
            </a:r>
            <a:r>
              <a:rPr lang="en-US">
                <a:solidFill>
                  <a:srgbClr val="FF0000"/>
                </a:solidFill>
              </a:rPr>
              <a:t>(More on this is a part of next semester elective)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5725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73" name="Google Shape;73;p12"/>
          <p:cNvSpPr/>
          <p:nvPr/>
        </p:nvSpPr>
        <p:spPr>
          <a:xfrm>
            <a:off x="304800" y="3562350"/>
            <a:ext cx="8514080" cy="1212215"/>
          </a:xfrm>
          <a:custGeom>
            <a:rect b="b" l="l" r="r" t="t"/>
            <a:pathLst>
              <a:path extrusionOk="0" h="1212214" w="8514080">
                <a:moveTo>
                  <a:pt x="8513682" y="1211697"/>
                </a:moveTo>
                <a:lnTo>
                  <a:pt x="0" y="1211697"/>
                </a:lnTo>
                <a:lnTo>
                  <a:pt x="0" y="0"/>
                </a:lnTo>
                <a:lnTo>
                  <a:pt x="8513682" y="0"/>
                </a:lnTo>
                <a:lnTo>
                  <a:pt x="8513682" y="1211697"/>
                </a:lnTo>
                <a:close/>
              </a:path>
            </a:pathLst>
          </a:custGeom>
          <a:solidFill>
            <a:srgbClr val="FBE4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304800" y="2343150"/>
            <a:ext cx="8514080" cy="1212215"/>
          </a:xfrm>
          <a:custGeom>
            <a:rect b="b" l="l" r="r" t="t"/>
            <a:pathLst>
              <a:path extrusionOk="0" h="1212214" w="8514080">
                <a:moveTo>
                  <a:pt x="8513682" y="1211697"/>
                </a:moveTo>
                <a:lnTo>
                  <a:pt x="0" y="1211697"/>
                </a:lnTo>
                <a:lnTo>
                  <a:pt x="0" y="0"/>
                </a:lnTo>
                <a:lnTo>
                  <a:pt x="8513682" y="0"/>
                </a:lnTo>
                <a:lnTo>
                  <a:pt x="8513682" y="1211697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2"/>
          <p:cNvGrpSpPr/>
          <p:nvPr/>
        </p:nvGrpSpPr>
        <p:grpSpPr>
          <a:xfrm>
            <a:off x="312949" y="1147447"/>
            <a:ext cx="8514080" cy="1994362"/>
            <a:chOff x="312949" y="1147447"/>
            <a:chExt cx="8514080" cy="1994362"/>
          </a:xfrm>
        </p:grpSpPr>
        <p:sp>
          <p:nvSpPr>
            <p:cNvPr id="76" name="Google Shape;76;p12"/>
            <p:cNvSpPr/>
            <p:nvPr/>
          </p:nvSpPr>
          <p:spPr>
            <a:xfrm>
              <a:off x="312949" y="1147447"/>
              <a:ext cx="8514080" cy="1212215"/>
            </a:xfrm>
            <a:custGeom>
              <a:rect b="b" l="l" r="r" t="t"/>
              <a:pathLst>
                <a:path extrusionOk="0" h="1212214" w="8514080">
                  <a:moveTo>
                    <a:pt x="8513682" y="1211697"/>
                  </a:moveTo>
                  <a:lnTo>
                    <a:pt x="0" y="1211697"/>
                  </a:lnTo>
                  <a:lnTo>
                    <a:pt x="0" y="0"/>
                  </a:lnTo>
                  <a:lnTo>
                    <a:pt x="8513682" y="0"/>
                  </a:lnTo>
                  <a:lnTo>
                    <a:pt x="8513682" y="1211697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196870" y="1392384"/>
              <a:ext cx="1749425" cy="1749425"/>
            </a:xfrm>
            <a:custGeom>
              <a:rect b="b" l="l" r="r" t="t"/>
              <a:pathLst>
                <a:path extrusionOk="0" h="1749425" w="1749425">
                  <a:moveTo>
                    <a:pt x="874648" y="1749309"/>
                  </a:move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4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7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4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2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6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7"/>
                  </a:lnTo>
                  <a:lnTo>
                    <a:pt x="1426672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9"/>
                  </a:lnTo>
                  <a:close/>
                </a:path>
              </a:pathLst>
            </a:custGeom>
            <a:solidFill>
              <a:srgbClr val="FF0000">
                <a:alpha val="26274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196870" y="1392384"/>
              <a:ext cx="1749425" cy="1749425"/>
            </a:xfrm>
            <a:custGeom>
              <a:rect b="b" l="l" r="r" t="t"/>
              <a:pathLst>
                <a:path extrusionOk="0" h="1749425" w="1749425">
                  <a:moveTo>
                    <a:pt x="0" y="874648"/>
                  </a:move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3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1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5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6"/>
                  </a:lnTo>
                  <a:lnTo>
                    <a:pt x="1426671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8"/>
                  </a:ln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3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6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12"/>
          <p:cNvSpPr txBox="1"/>
          <p:nvPr/>
        </p:nvSpPr>
        <p:spPr>
          <a:xfrm>
            <a:off x="2742374" y="2147717"/>
            <a:ext cx="657860" cy="22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2"/>
          <p:cNvGrpSpPr/>
          <p:nvPr/>
        </p:nvGrpSpPr>
        <p:grpSpPr>
          <a:xfrm>
            <a:off x="3496717" y="1392384"/>
            <a:ext cx="1749426" cy="1749425"/>
            <a:chOff x="3496717" y="1392384"/>
            <a:chExt cx="1749426" cy="1749425"/>
          </a:xfrm>
        </p:grpSpPr>
        <p:sp>
          <p:nvSpPr>
            <p:cNvPr id="81" name="Google Shape;81;p12"/>
            <p:cNvSpPr/>
            <p:nvPr/>
          </p:nvSpPr>
          <p:spPr>
            <a:xfrm>
              <a:off x="3496718" y="1392384"/>
              <a:ext cx="1749425" cy="1749425"/>
            </a:xfrm>
            <a:custGeom>
              <a:rect b="b" l="l" r="r" t="t"/>
              <a:pathLst>
                <a:path extrusionOk="0" h="1749425" w="1749425">
                  <a:moveTo>
                    <a:pt x="874648" y="1749309"/>
                  </a:move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4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7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4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2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6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7"/>
                  </a:lnTo>
                  <a:lnTo>
                    <a:pt x="1426672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9"/>
                  </a:lnTo>
                  <a:close/>
                </a:path>
              </a:pathLst>
            </a:custGeom>
            <a:solidFill>
              <a:srgbClr val="00C6FF">
                <a:alpha val="2666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3496717" y="1392384"/>
              <a:ext cx="1749425" cy="1749425"/>
            </a:xfrm>
            <a:custGeom>
              <a:rect b="b" l="l" r="r" t="t"/>
              <a:pathLst>
                <a:path extrusionOk="0" h="1749425" w="1749425">
                  <a:moveTo>
                    <a:pt x="0" y="874648"/>
                  </a:moveTo>
                  <a:lnTo>
                    <a:pt x="1294" y="826658"/>
                  </a:lnTo>
                  <a:lnTo>
                    <a:pt x="5132" y="779345"/>
                  </a:lnTo>
                  <a:lnTo>
                    <a:pt x="11447" y="732775"/>
                  </a:lnTo>
                  <a:lnTo>
                    <a:pt x="20173" y="687015"/>
                  </a:lnTo>
                  <a:lnTo>
                    <a:pt x="31243" y="642132"/>
                  </a:lnTo>
                  <a:lnTo>
                    <a:pt x="44590" y="598192"/>
                  </a:lnTo>
                  <a:lnTo>
                    <a:pt x="60148" y="555261"/>
                  </a:lnTo>
                  <a:lnTo>
                    <a:pt x="77849" y="513407"/>
                  </a:lnTo>
                  <a:lnTo>
                    <a:pt x="97627" y="472697"/>
                  </a:lnTo>
                  <a:lnTo>
                    <a:pt x="119416" y="433196"/>
                  </a:lnTo>
                  <a:lnTo>
                    <a:pt x="143148" y="394973"/>
                  </a:lnTo>
                  <a:lnTo>
                    <a:pt x="168758" y="358092"/>
                  </a:lnTo>
                  <a:lnTo>
                    <a:pt x="196177" y="322622"/>
                  </a:lnTo>
                  <a:lnTo>
                    <a:pt x="225340" y="288628"/>
                  </a:lnTo>
                  <a:lnTo>
                    <a:pt x="256180" y="256178"/>
                  </a:lnTo>
                  <a:lnTo>
                    <a:pt x="288630" y="225339"/>
                  </a:lnTo>
                  <a:lnTo>
                    <a:pt x="322624" y="196176"/>
                  </a:lnTo>
                  <a:lnTo>
                    <a:pt x="358094" y="168756"/>
                  </a:lnTo>
                  <a:lnTo>
                    <a:pt x="394975" y="143147"/>
                  </a:lnTo>
                  <a:lnTo>
                    <a:pt x="433199" y="119415"/>
                  </a:lnTo>
                  <a:lnTo>
                    <a:pt x="472699" y="97626"/>
                  </a:lnTo>
                  <a:lnTo>
                    <a:pt x="513410" y="77848"/>
                  </a:lnTo>
                  <a:lnTo>
                    <a:pt x="555263" y="60147"/>
                  </a:lnTo>
                  <a:lnTo>
                    <a:pt x="598193" y="44590"/>
                  </a:lnTo>
                  <a:lnTo>
                    <a:pt x="642134" y="31243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1" y="256179"/>
                  </a:lnTo>
                  <a:lnTo>
                    <a:pt x="1527162" y="292204"/>
                  </a:lnTo>
                  <a:lnTo>
                    <a:pt x="1558958" y="329912"/>
                  </a:lnTo>
                  <a:lnTo>
                    <a:pt x="1588465" y="369194"/>
                  </a:lnTo>
                  <a:lnTo>
                    <a:pt x="1615639" y="409945"/>
                  </a:lnTo>
                  <a:lnTo>
                    <a:pt x="1640435" y="452056"/>
                  </a:lnTo>
                  <a:lnTo>
                    <a:pt x="1662810" y="495422"/>
                  </a:lnTo>
                  <a:lnTo>
                    <a:pt x="1682718" y="539934"/>
                  </a:lnTo>
                  <a:lnTo>
                    <a:pt x="1700116" y="585486"/>
                  </a:lnTo>
                  <a:lnTo>
                    <a:pt x="1714958" y="631972"/>
                  </a:lnTo>
                  <a:lnTo>
                    <a:pt x="1727202" y="679283"/>
                  </a:lnTo>
                  <a:lnTo>
                    <a:pt x="1736801" y="727313"/>
                  </a:lnTo>
                  <a:lnTo>
                    <a:pt x="1743713" y="775956"/>
                  </a:lnTo>
                  <a:lnTo>
                    <a:pt x="1747893" y="825103"/>
                  </a:lnTo>
                  <a:lnTo>
                    <a:pt x="1749296" y="874648"/>
                  </a:lnTo>
                  <a:lnTo>
                    <a:pt x="1748002" y="922638"/>
                  </a:lnTo>
                  <a:lnTo>
                    <a:pt x="1744164" y="969952"/>
                  </a:lnTo>
                  <a:lnTo>
                    <a:pt x="1737848" y="1016522"/>
                  </a:lnTo>
                  <a:lnTo>
                    <a:pt x="1729122" y="1062283"/>
                  </a:lnTo>
                  <a:lnTo>
                    <a:pt x="1718052" y="1107167"/>
                  </a:lnTo>
                  <a:lnTo>
                    <a:pt x="1704705" y="1151108"/>
                  </a:lnTo>
                  <a:lnTo>
                    <a:pt x="1689148" y="1194039"/>
                  </a:lnTo>
                  <a:lnTo>
                    <a:pt x="1671447" y="1235894"/>
                  </a:lnTo>
                  <a:lnTo>
                    <a:pt x="1651668" y="1276605"/>
                  </a:lnTo>
                  <a:lnTo>
                    <a:pt x="1629880" y="1316106"/>
                  </a:lnTo>
                  <a:lnTo>
                    <a:pt x="1606147" y="1354330"/>
                  </a:lnTo>
                  <a:lnTo>
                    <a:pt x="1580538" y="1391211"/>
                  </a:lnTo>
                  <a:lnTo>
                    <a:pt x="1553118" y="1426682"/>
                  </a:lnTo>
                  <a:lnTo>
                    <a:pt x="1523955" y="1460676"/>
                  </a:lnTo>
                  <a:lnTo>
                    <a:pt x="1493115" y="1493126"/>
                  </a:lnTo>
                  <a:lnTo>
                    <a:pt x="1460665" y="1523966"/>
                  </a:lnTo>
                  <a:lnTo>
                    <a:pt x="1426671" y="1553130"/>
                  </a:lnTo>
                  <a:lnTo>
                    <a:pt x="1391201" y="1580550"/>
                  </a:lnTo>
                  <a:lnTo>
                    <a:pt x="1354321" y="1606159"/>
                  </a:lnTo>
                  <a:lnTo>
                    <a:pt x="1316097" y="1629892"/>
                  </a:lnTo>
                  <a:lnTo>
                    <a:pt x="1276596" y="1651680"/>
                  </a:lnTo>
                  <a:lnTo>
                    <a:pt x="1235886" y="1671459"/>
                  </a:lnTo>
                  <a:lnTo>
                    <a:pt x="1194032" y="1689160"/>
                  </a:lnTo>
                  <a:lnTo>
                    <a:pt x="1151102" y="1704718"/>
                  </a:lnTo>
                  <a:lnTo>
                    <a:pt x="1107162" y="1718065"/>
                  </a:lnTo>
                  <a:lnTo>
                    <a:pt x="1062279" y="1729135"/>
                  </a:lnTo>
                  <a:lnTo>
                    <a:pt x="1016519" y="1737861"/>
                  </a:lnTo>
                  <a:lnTo>
                    <a:pt x="969949" y="1744176"/>
                  </a:lnTo>
                  <a:lnTo>
                    <a:pt x="922637" y="1748014"/>
                  </a:lnTo>
                  <a:lnTo>
                    <a:pt x="874648" y="1749308"/>
                  </a:lnTo>
                  <a:lnTo>
                    <a:pt x="826659" y="1748014"/>
                  </a:lnTo>
                  <a:lnTo>
                    <a:pt x="779346" y="1744176"/>
                  </a:lnTo>
                  <a:lnTo>
                    <a:pt x="732777" y="1737861"/>
                  </a:lnTo>
                  <a:lnTo>
                    <a:pt x="687017" y="1729135"/>
                  </a:lnTo>
                  <a:lnTo>
                    <a:pt x="642134" y="1718065"/>
                  </a:lnTo>
                  <a:lnTo>
                    <a:pt x="598193" y="1704718"/>
                  </a:lnTo>
                  <a:lnTo>
                    <a:pt x="555263" y="1689160"/>
                  </a:lnTo>
                  <a:lnTo>
                    <a:pt x="513410" y="1671459"/>
                  </a:lnTo>
                  <a:lnTo>
                    <a:pt x="472699" y="1651680"/>
                  </a:lnTo>
                  <a:lnTo>
                    <a:pt x="433199" y="1629892"/>
                  </a:lnTo>
                  <a:lnTo>
                    <a:pt x="394975" y="1606159"/>
                  </a:lnTo>
                  <a:lnTo>
                    <a:pt x="358094" y="1580550"/>
                  </a:lnTo>
                  <a:lnTo>
                    <a:pt x="322624" y="1553130"/>
                  </a:lnTo>
                  <a:lnTo>
                    <a:pt x="288630" y="1523966"/>
                  </a:lnTo>
                  <a:lnTo>
                    <a:pt x="256180" y="1493126"/>
                  </a:lnTo>
                  <a:lnTo>
                    <a:pt x="225340" y="1460676"/>
                  </a:lnTo>
                  <a:lnTo>
                    <a:pt x="196177" y="1426682"/>
                  </a:lnTo>
                  <a:lnTo>
                    <a:pt x="168758" y="1391211"/>
                  </a:lnTo>
                  <a:lnTo>
                    <a:pt x="143148" y="1354330"/>
                  </a:lnTo>
                  <a:lnTo>
                    <a:pt x="119416" y="1316106"/>
                  </a:lnTo>
                  <a:lnTo>
                    <a:pt x="97627" y="1276605"/>
                  </a:lnTo>
                  <a:lnTo>
                    <a:pt x="77849" y="1235894"/>
                  </a:lnTo>
                  <a:lnTo>
                    <a:pt x="60148" y="1194039"/>
                  </a:lnTo>
                  <a:lnTo>
                    <a:pt x="44590" y="1151108"/>
                  </a:lnTo>
                  <a:lnTo>
                    <a:pt x="31243" y="1107167"/>
                  </a:lnTo>
                  <a:lnTo>
                    <a:pt x="20173" y="1062283"/>
                  </a:lnTo>
                  <a:lnTo>
                    <a:pt x="11447" y="1016522"/>
                  </a:lnTo>
                  <a:lnTo>
                    <a:pt x="5132" y="969952"/>
                  </a:lnTo>
                  <a:lnTo>
                    <a:pt x="1294" y="922638"/>
                  </a:lnTo>
                  <a:lnTo>
                    <a:pt x="0" y="874648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2"/>
          <p:cNvSpPr txBox="1"/>
          <p:nvPr/>
        </p:nvSpPr>
        <p:spPr>
          <a:xfrm>
            <a:off x="3849496" y="2147717"/>
            <a:ext cx="1042035" cy="22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Accountability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2"/>
          <p:cNvGrpSpPr/>
          <p:nvPr/>
        </p:nvGrpSpPr>
        <p:grpSpPr>
          <a:xfrm>
            <a:off x="2862719" y="2122458"/>
            <a:ext cx="1749425" cy="1749425"/>
            <a:chOff x="2862719" y="2122458"/>
            <a:chExt cx="1749425" cy="1749425"/>
          </a:xfrm>
        </p:grpSpPr>
        <p:sp>
          <p:nvSpPr>
            <p:cNvPr id="85" name="Google Shape;85;p12"/>
            <p:cNvSpPr/>
            <p:nvPr/>
          </p:nvSpPr>
          <p:spPr>
            <a:xfrm>
              <a:off x="2862719" y="2122458"/>
              <a:ext cx="1749425" cy="1749425"/>
            </a:xfrm>
            <a:custGeom>
              <a:rect b="b" l="l" r="r" t="t"/>
              <a:pathLst>
                <a:path extrusionOk="0" h="1749425" w="1749425">
                  <a:moveTo>
                    <a:pt x="874648" y="1749284"/>
                  </a:moveTo>
                  <a:lnTo>
                    <a:pt x="826659" y="1747989"/>
                  </a:lnTo>
                  <a:lnTo>
                    <a:pt x="779346" y="1744151"/>
                  </a:lnTo>
                  <a:lnTo>
                    <a:pt x="732777" y="1737836"/>
                  </a:lnTo>
                  <a:lnTo>
                    <a:pt x="687017" y="1729111"/>
                  </a:lnTo>
                  <a:lnTo>
                    <a:pt x="642134" y="1718042"/>
                  </a:lnTo>
                  <a:lnTo>
                    <a:pt x="598194" y="1704695"/>
                  </a:lnTo>
                  <a:lnTo>
                    <a:pt x="555263" y="1689138"/>
                  </a:lnTo>
                  <a:lnTo>
                    <a:pt x="513410" y="1671438"/>
                  </a:lnTo>
                  <a:lnTo>
                    <a:pt x="472699" y="1651660"/>
                  </a:lnTo>
                  <a:lnTo>
                    <a:pt x="433199" y="1629873"/>
                  </a:lnTo>
                  <a:lnTo>
                    <a:pt x="394975" y="1606141"/>
                  </a:lnTo>
                  <a:lnTo>
                    <a:pt x="358094" y="1580533"/>
                  </a:lnTo>
                  <a:lnTo>
                    <a:pt x="322624" y="1553114"/>
                  </a:lnTo>
                  <a:lnTo>
                    <a:pt x="288630" y="1523951"/>
                  </a:lnTo>
                  <a:lnTo>
                    <a:pt x="256180" y="1493112"/>
                  </a:lnTo>
                  <a:lnTo>
                    <a:pt x="225340" y="1460663"/>
                  </a:lnTo>
                  <a:lnTo>
                    <a:pt x="196177" y="1426669"/>
                  </a:lnTo>
                  <a:lnTo>
                    <a:pt x="168758" y="1391199"/>
                  </a:lnTo>
                  <a:lnTo>
                    <a:pt x="143148" y="1354319"/>
                  </a:lnTo>
                  <a:lnTo>
                    <a:pt x="119416" y="1316095"/>
                  </a:lnTo>
                  <a:lnTo>
                    <a:pt x="97627" y="1276595"/>
                  </a:lnTo>
                  <a:lnTo>
                    <a:pt x="77849" y="1235884"/>
                  </a:lnTo>
                  <a:lnTo>
                    <a:pt x="60148" y="1194030"/>
                  </a:lnTo>
                  <a:lnTo>
                    <a:pt x="44590" y="1151099"/>
                  </a:lnTo>
                  <a:lnTo>
                    <a:pt x="31243" y="1107158"/>
                  </a:lnTo>
                  <a:lnTo>
                    <a:pt x="20173" y="1062274"/>
                  </a:lnTo>
                  <a:lnTo>
                    <a:pt x="11447" y="1016512"/>
                  </a:lnTo>
                  <a:lnTo>
                    <a:pt x="5132" y="969941"/>
                  </a:lnTo>
                  <a:lnTo>
                    <a:pt x="1294" y="922627"/>
                  </a:lnTo>
                  <a:lnTo>
                    <a:pt x="0" y="874635"/>
                  </a:lnTo>
                  <a:lnTo>
                    <a:pt x="1294" y="826646"/>
                  </a:lnTo>
                  <a:lnTo>
                    <a:pt x="5132" y="779334"/>
                  </a:lnTo>
                  <a:lnTo>
                    <a:pt x="11447" y="732765"/>
                  </a:lnTo>
                  <a:lnTo>
                    <a:pt x="20173" y="687005"/>
                  </a:lnTo>
                  <a:lnTo>
                    <a:pt x="31243" y="642122"/>
                  </a:lnTo>
                  <a:lnTo>
                    <a:pt x="44590" y="598182"/>
                  </a:lnTo>
                  <a:lnTo>
                    <a:pt x="60148" y="555252"/>
                  </a:lnTo>
                  <a:lnTo>
                    <a:pt x="77849" y="513399"/>
                  </a:lnTo>
                  <a:lnTo>
                    <a:pt x="97627" y="472689"/>
                  </a:lnTo>
                  <a:lnTo>
                    <a:pt x="119416" y="433189"/>
                  </a:lnTo>
                  <a:lnTo>
                    <a:pt x="143148" y="394966"/>
                  </a:lnTo>
                  <a:lnTo>
                    <a:pt x="168758" y="358086"/>
                  </a:lnTo>
                  <a:lnTo>
                    <a:pt x="196177" y="322617"/>
                  </a:lnTo>
                  <a:lnTo>
                    <a:pt x="225340" y="288624"/>
                  </a:lnTo>
                  <a:lnTo>
                    <a:pt x="256180" y="256174"/>
                  </a:lnTo>
                  <a:lnTo>
                    <a:pt x="288630" y="225335"/>
                  </a:lnTo>
                  <a:lnTo>
                    <a:pt x="322624" y="196172"/>
                  </a:lnTo>
                  <a:lnTo>
                    <a:pt x="358094" y="168753"/>
                  </a:lnTo>
                  <a:lnTo>
                    <a:pt x="394975" y="143144"/>
                  </a:lnTo>
                  <a:lnTo>
                    <a:pt x="433199" y="119413"/>
                  </a:lnTo>
                  <a:lnTo>
                    <a:pt x="472699" y="97625"/>
                  </a:lnTo>
                  <a:lnTo>
                    <a:pt x="513410" y="77847"/>
                  </a:lnTo>
                  <a:lnTo>
                    <a:pt x="555263" y="60146"/>
                  </a:lnTo>
                  <a:lnTo>
                    <a:pt x="598194" y="44589"/>
                  </a:lnTo>
                  <a:lnTo>
                    <a:pt x="642134" y="31242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2" y="256179"/>
                  </a:lnTo>
                  <a:lnTo>
                    <a:pt x="1527162" y="292205"/>
                  </a:lnTo>
                  <a:lnTo>
                    <a:pt x="1558958" y="329914"/>
                  </a:lnTo>
                  <a:lnTo>
                    <a:pt x="1588465" y="369197"/>
                  </a:lnTo>
                  <a:lnTo>
                    <a:pt x="1615639" y="409948"/>
                  </a:lnTo>
                  <a:lnTo>
                    <a:pt x="1640436" y="452060"/>
                  </a:lnTo>
                  <a:lnTo>
                    <a:pt x="1662810" y="495426"/>
                  </a:lnTo>
                  <a:lnTo>
                    <a:pt x="1682718" y="539938"/>
                  </a:lnTo>
                  <a:lnTo>
                    <a:pt x="1700116" y="585490"/>
                  </a:lnTo>
                  <a:lnTo>
                    <a:pt x="1714958" y="631974"/>
                  </a:lnTo>
                  <a:lnTo>
                    <a:pt x="1727202" y="679284"/>
                  </a:lnTo>
                  <a:lnTo>
                    <a:pt x="1736801" y="727312"/>
                  </a:lnTo>
                  <a:lnTo>
                    <a:pt x="1743713" y="775951"/>
                  </a:lnTo>
                  <a:lnTo>
                    <a:pt x="1747893" y="825095"/>
                  </a:lnTo>
                  <a:lnTo>
                    <a:pt x="1749296" y="874635"/>
                  </a:lnTo>
                  <a:lnTo>
                    <a:pt x="1748002" y="922627"/>
                  </a:lnTo>
                  <a:lnTo>
                    <a:pt x="1744164" y="969941"/>
                  </a:lnTo>
                  <a:lnTo>
                    <a:pt x="1737848" y="1016512"/>
                  </a:lnTo>
                  <a:lnTo>
                    <a:pt x="1729122" y="1062274"/>
                  </a:lnTo>
                  <a:lnTo>
                    <a:pt x="1718052" y="1107158"/>
                  </a:lnTo>
                  <a:lnTo>
                    <a:pt x="1704705" y="1151099"/>
                  </a:lnTo>
                  <a:lnTo>
                    <a:pt x="1689148" y="1194030"/>
                  </a:lnTo>
                  <a:lnTo>
                    <a:pt x="1671447" y="1235884"/>
                  </a:lnTo>
                  <a:lnTo>
                    <a:pt x="1651668" y="1276595"/>
                  </a:lnTo>
                  <a:lnTo>
                    <a:pt x="1629880" y="1316095"/>
                  </a:lnTo>
                  <a:lnTo>
                    <a:pt x="1606147" y="1354319"/>
                  </a:lnTo>
                  <a:lnTo>
                    <a:pt x="1580538" y="1391199"/>
                  </a:lnTo>
                  <a:lnTo>
                    <a:pt x="1553118" y="1426669"/>
                  </a:lnTo>
                  <a:lnTo>
                    <a:pt x="1523955" y="1460663"/>
                  </a:lnTo>
                  <a:lnTo>
                    <a:pt x="1493115" y="1493112"/>
                  </a:lnTo>
                  <a:lnTo>
                    <a:pt x="1460665" y="1523951"/>
                  </a:lnTo>
                  <a:lnTo>
                    <a:pt x="1426672" y="1553114"/>
                  </a:lnTo>
                  <a:lnTo>
                    <a:pt x="1391201" y="1580533"/>
                  </a:lnTo>
                  <a:lnTo>
                    <a:pt x="1354321" y="1606141"/>
                  </a:lnTo>
                  <a:lnTo>
                    <a:pt x="1316097" y="1629873"/>
                  </a:lnTo>
                  <a:lnTo>
                    <a:pt x="1276596" y="1651660"/>
                  </a:lnTo>
                  <a:lnTo>
                    <a:pt x="1235886" y="1671438"/>
                  </a:lnTo>
                  <a:lnTo>
                    <a:pt x="1194032" y="1689138"/>
                  </a:lnTo>
                  <a:lnTo>
                    <a:pt x="1151102" y="1704695"/>
                  </a:lnTo>
                  <a:lnTo>
                    <a:pt x="1107162" y="1718042"/>
                  </a:lnTo>
                  <a:lnTo>
                    <a:pt x="1062279" y="1729111"/>
                  </a:lnTo>
                  <a:lnTo>
                    <a:pt x="1016519" y="1737836"/>
                  </a:lnTo>
                  <a:lnTo>
                    <a:pt x="969949" y="1744151"/>
                  </a:lnTo>
                  <a:lnTo>
                    <a:pt x="922637" y="1747989"/>
                  </a:lnTo>
                  <a:lnTo>
                    <a:pt x="874648" y="1749284"/>
                  </a:lnTo>
                  <a:close/>
                </a:path>
              </a:pathLst>
            </a:custGeom>
            <a:solidFill>
              <a:srgbClr val="FDFF00">
                <a:alpha val="3333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862719" y="2122458"/>
              <a:ext cx="1749425" cy="1749425"/>
            </a:xfrm>
            <a:custGeom>
              <a:rect b="b" l="l" r="r" t="t"/>
              <a:pathLst>
                <a:path extrusionOk="0" h="1749425" w="1749425">
                  <a:moveTo>
                    <a:pt x="0" y="874635"/>
                  </a:moveTo>
                  <a:lnTo>
                    <a:pt x="1294" y="826646"/>
                  </a:lnTo>
                  <a:lnTo>
                    <a:pt x="5132" y="779334"/>
                  </a:lnTo>
                  <a:lnTo>
                    <a:pt x="11447" y="732765"/>
                  </a:lnTo>
                  <a:lnTo>
                    <a:pt x="20173" y="687005"/>
                  </a:lnTo>
                  <a:lnTo>
                    <a:pt x="31243" y="642122"/>
                  </a:lnTo>
                  <a:lnTo>
                    <a:pt x="44590" y="598182"/>
                  </a:lnTo>
                  <a:lnTo>
                    <a:pt x="60148" y="555252"/>
                  </a:lnTo>
                  <a:lnTo>
                    <a:pt x="77849" y="513399"/>
                  </a:lnTo>
                  <a:lnTo>
                    <a:pt x="97627" y="472689"/>
                  </a:lnTo>
                  <a:lnTo>
                    <a:pt x="119416" y="433189"/>
                  </a:lnTo>
                  <a:lnTo>
                    <a:pt x="143148" y="394966"/>
                  </a:lnTo>
                  <a:lnTo>
                    <a:pt x="168758" y="358086"/>
                  </a:lnTo>
                  <a:lnTo>
                    <a:pt x="196177" y="322617"/>
                  </a:lnTo>
                  <a:lnTo>
                    <a:pt x="225340" y="288624"/>
                  </a:lnTo>
                  <a:lnTo>
                    <a:pt x="256180" y="256174"/>
                  </a:lnTo>
                  <a:lnTo>
                    <a:pt x="288630" y="225335"/>
                  </a:lnTo>
                  <a:lnTo>
                    <a:pt x="322624" y="196172"/>
                  </a:lnTo>
                  <a:lnTo>
                    <a:pt x="358094" y="168753"/>
                  </a:lnTo>
                  <a:lnTo>
                    <a:pt x="394975" y="143144"/>
                  </a:lnTo>
                  <a:lnTo>
                    <a:pt x="433199" y="119413"/>
                  </a:lnTo>
                  <a:lnTo>
                    <a:pt x="472699" y="97625"/>
                  </a:lnTo>
                  <a:lnTo>
                    <a:pt x="513410" y="77847"/>
                  </a:lnTo>
                  <a:lnTo>
                    <a:pt x="555263" y="60146"/>
                  </a:lnTo>
                  <a:lnTo>
                    <a:pt x="598193" y="44589"/>
                  </a:lnTo>
                  <a:lnTo>
                    <a:pt x="642134" y="31242"/>
                  </a:lnTo>
                  <a:lnTo>
                    <a:pt x="687017" y="20173"/>
                  </a:lnTo>
                  <a:lnTo>
                    <a:pt x="732777" y="11447"/>
                  </a:lnTo>
                  <a:lnTo>
                    <a:pt x="779346" y="5132"/>
                  </a:lnTo>
                  <a:lnTo>
                    <a:pt x="826659" y="1294"/>
                  </a:lnTo>
                  <a:lnTo>
                    <a:pt x="874648" y="0"/>
                  </a:lnTo>
                  <a:lnTo>
                    <a:pt x="924193" y="1403"/>
                  </a:lnTo>
                  <a:lnTo>
                    <a:pt x="973341" y="5582"/>
                  </a:lnTo>
                  <a:lnTo>
                    <a:pt x="1021984" y="12494"/>
                  </a:lnTo>
                  <a:lnTo>
                    <a:pt x="1070015" y="22094"/>
                  </a:lnTo>
                  <a:lnTo>
                    <a:pt x="1117327" y="34338"/>
                  </a:lnTo>
                  <a:lnTo>
                    <a:pt x="1163813" y="49180"/>
                  </a:lnTo>
                  <a:lnTo>
                    <a:pt x="1209366" y="66578"/>
                  </a:lnTo>
                  <a:lnTo>
                    <a:pt x="1253879" y="86487"/>
                  </a:lnTo>
                  <a:lnTo>
                    <a:pt x="1297245" y="108861"/>
                  </a:lnTo>
                  <a:lnTo>
                    <a:pt x="1339356" y="133658"/>
                  </a:lnTo>
                  <a:lnTo>
                    <a:pt x="1380107" y="160833"/>
                  </a:lnTo>
                  <a:lnTo>
                    <a:pt x="1419389" y="190340"/>
                  </a:lnTo>
                  <a:lnTo>
                    <a:pt x="1457097" y="222137"/>
                  </a:lnTo>
                  <a:lnTo>
                    <a:pt x="1493121" y="256179"/>
                  </a:lnTo>
                  <a:lnTo>
                    <a:pt x="1527162" y="292205"/>
                  </a:lnTo>
                  <a:lnTo>
                    <a:pt x="1558958" y="329914"/>
                  </a:lnTo>
                  <a:lnTo>
                    <a:pt x="1588465" y="369197"/>
                  </a:lnTo>
                  <a:lnTo>
                    <a:pt x="1615639" y="409948"/>
                  </a:lnTo>
                  <a:lnTo>
                    <a:pt x="1640435" y="452060"/>
                  </a:lnTo>
                  <a:lnTo>
                    <a:pt x="1662810" y="495426"/>
                  </a:lnTo>
                  <a:lnTo>
                    <a:pt x="1682718" y="539938"/>
                  </a:lnTo>
                  <a:lnTo>
                    <a:pt x="1700116" y="585490"/>
                  </a:lnTo>
                  <a:lnTo>
                    <a:pt x="1714958" y="631974"/>
                  </a:lnTo>
                  <a:lnTo>
                    <a:pt x="1727202" y="679284"/>
                  </a:lnTo>
                  <a:lnTo>
                    <a:pt x="1736801" y="727312"/>
                  </a:lnTo>
                  <a:lnTo>
                    <a:pt x="1743713" y="775951"/>
                  </a:lnTo>
                  <a:lnTo>
                    <a:pt x="1747893" y="825095"/>
                  </a:lnTo>
                  <a:lnTo>
                    <a:pt x="1749296" y="874635"/>
                  </a:lnTo>
                  <a:lnTo>
                    <a:pt x="1748002" y="922627"/>
                  </a:lnTo>
                  <a:lnTo>
                    <a:pt x="1744164" y="969941"/>
                  </a:lnTo>
                  <a:lnTo>
                    <a:pt x="1737848" y="1016512"/>
                  </a:lnTo>
                  <a:lnTo>
                    <a:pt x="1729122" y="1062274"/>
                  </a:lnTo>
                  <a:lnTo>
                    <a:pt x="1718052" y="1107158"/>
                  </a:lnTo>
                  <a:lnTo>
                    <a:pt x="1704705" y="1151099"/>
                  </a:lnTo>
                  <a:lnTo>
                    <a:pt x="1689148" y="1194030"/>
                  </a:lnTo>
                  <a:lnTo>
                    <a:pt x="1671447" y="1235884"/>
                  </a:lnTo>
                  <a:lnTo>
                    <a:pt x="1651668" y="1276595"/>
                  </a:lnTo>
                  <a:lnTo>
                    <a:pt x="1629880" y="1316095"/>
                  </a:lnTo>
                  <a:lnTo>
                    <a:pt x="1606147" y="1354319"/>
                  </a:lnTo>
                  <a:lnTo>
                    <a:pt x="1580538" y="1391199"/>
                  </a:lnTo>
                  <a:lnTo>
                    <a:pt x="1553118" y="1426669"/>
                  </a:lnTo>
                  <a:lnTo>
                    <a:pt x="1523955" y="1460663"/>
                  </a:lnTo>
                  <a:lnTo>
                    <a:pt x="1493115" y="1493112"/>
                  </a:lnTo>
                  <a:lnTo>
                    <a:pt x="1460665" y="1523951"/>
                  </a:lnTo>
                  <a:lnTo>
                    <a:pt x="1426671" y="1553114"/>
                  </a:lnTo>
                  <a:lnTo>
                    <a:pt x="1391201" y="1580533"/>
                  </a:lnTo>
                  <a:lnTo>
                    <a:pt x="1354321" y="1606141"/>
                  </a:lnTo>
                  <a:lnTo>
                    <a:pt x="1316097" y="1629873"/>
                  </a:lnTo>
                  <a:lnTo>
                    <a:pt x="1276596" y="1651660"/>
                  </a:lnTo>
                  <a:lnTo>
                    <a:pt x="1235886" y="1671438"/>
                  </a:lnTo>
                  <a:lnTo>
                    <a:pt x="1194032" y="1689138"/>
                  </a:lnTo>
                  <a:lnTo>
                    <a:pt x="1151102" y="1704695"/>
                  </a:lnTo>
                  <a:lnTo>
                    <a:pt x="1107162" y="1718042"/>
                  </a:lnTo>
                  <a:lnTo>
                    <a:pt x="1062279" y="1729111"/>
                  </a:lnTo>
                  <a:lnTo>
                    <a:pt x="1016519" y="1737836"/>
                  </a:lnTo>
                  <a:lnTo>
                    <a:pt x="969949" y="1744151"/>
                  </a:lnTo>
                  <a:lnTo>
                    <a:pt x="922637" y="1747989"/>
                  </a:lnTo>
                  <a:lnTo>
                    <a:pt x="874648" y="1749283"/>
                  </a:lnTo>
                  <a:lnTo>
                    <a:pt x="826659" y="1747989"/>
                  </a:lnTo>
                  <a:lnTo>
                    <a:pt x="779346" y="1744151"/>
                  </a:lnTo>
                  <a:lnTo>
                    <a:pt x="732777" y="1737836"/>
                  </a:lnTo>
                  <a:lnTo>
                    <a:pt x="687017" y="1729111"/>
                  </a:lnTo>
                  <a:lnTo>
                    <a:pt x="642134" y="1718042"/>
                  </a:lnTo>
                  <a:lnTo>
                    <a:pt x="598193" y="1704695"/>
                  </a:lnTo>
                  <a:lnTo>
                    <a:pt x="555263" y="1689138"/>
                  </a:lnTo>
                  <a:lnTo>
                    <a:pt x="513410" y="1671438"/>
                  </a:lnTo>
                  <a:lnTo>
                    <a:pt x="472699" y="1651660"/>
                  </a:lnTo>
                  <a:lnTo>
                    <a:pt x="433199" y="1629873"/>
                  </a:lnTo>
                  <a:lnTo>
                    <a:pt x="394975" y="1606141"/>
                  </a:lnTo>
                  <a:lnTo>
                    <a:pt x="358094" y="1580533"/>
                  </a:lnTo>
                  <a:lnTo>
                    <a:pt x="322624" y="1553114"/>
                  </a:lnTo>
                  <a:lnTo>
                    <a:pt x="288630" y="1523951"/>
                  </a:lnTo>
                  <a:lnTo>
                    <a:pt x="256180" y="1493112"/>
                  </a:lnTo>
                  <a:lnTo>
                    <a:pt x="225340" y="1460663"/>
                  </a:lnTo>
                  <a:lnTo>
                    <a:pt x="196177" y="1426669"/>
                  </a:lnTo>
                  <a:lnTo>
                    <a:pt x="168758" y="1391199"/>
                  </a:lnTo>
                  <a:lnTo>
                    <a:pt x="143148" y="1354319"/>
                  </a:lnTo>
                  <a:lnTo>
                    <a:pt x="119416" y="1316095"/>
                  </a:lnTo>
                  <a:lnTo>
                    <a:pt x="97627" y="1276595"/>
                  </a:lnTo>
                  <a:lnTo>
                    <a:pt x="77849" y="1235884"/>
                  </a:lnTo>
                  <a:lnTo>
                    <a:pt x="60148" y="1194030"/>
                  </a:lnTo>
                  <a:lnTo>
                    <a:pt x="44590" y="1151099"/>
                  </a:lnTo>
                  <a:lnTo>
                    <a:pt x="31243" y="1107158"/>
                  </a:lnTo>
                  <a:lnTo>
                    <a:pt x="20173" y="1062274"/>
                  </a:lnTo>
                  <a:lnTo>
                    <a:pt x="11447" y="1016512"/>
                  </a:lnTo>
                  <a:lnTo>
                    <a:pt x="5132" y="969941"/>
                  </a:lnTo>
                  <a:lnTo>
                    <a:pt x="1294" y="922627"/>
                  </a:lnTo>
                  <a:lnTo>
                    <a:pt x="0" y="874635"/>
                  </a:lnTo>
                  <a:close/>
                </a:path>
              </a:pathLst>
            </a:cu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2"/>
          <p:cNvSpPr txBox="1"/>
          <p:nvPr/>
        </p:nvSpPr>
        <p:spPr>
          <a:xfrm>
            <a:off x="3223191" y="2877788"/>
            <a:ext cx="1028700" cy="223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2196870" y="3971266"/>
            <a:ext cx="1428750" cy="369570"/>
          </a:xfrm>
          <a:prstGeom prst="rect">
            <a:avLst/>
          </a:prstGeom>
          <a:solidFill>
            <a:srgbClr val="1FFF00">
              <a:alpha val="29019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7450">
            <a:spAutoFit/>
          </a:bodyPr>
          <a:lstStyle/>
          <a:p>
            <a:pPr indent="0" lvl="0" marL="4432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/>
          <p:nvPr/>
        </p:nvSpPr>
        <p:spPr>
          <a:xfrm>
            <a:off x="3823517" y="3971266"/>
            <a:ext cx="1428750" cy="369570"/>
          </a:xfrm>
          <a:prstGeom prst="rect">
            <a:avLst/>
          </a:prstGeom>
          <a:solidFill>
            <a:srgbClr val="C100FF">
              <a:alpha val="23921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77450">
            <a:spAutoFit/>
          </a:bodyPr>
          <a:lstStyle/>
          <a:p>
            <a:pPr indent="0" lvl="0" marL="2781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Robustness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7292210" y="1532854"/>
            <a:ext cx="1188720" cy="6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270" lvl="0" marL="12700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Psychology  Social Science  Public Policy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7315200" y="2571750"/>
            <a:ext cx="118872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270" lvl="0" marL="12700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70" lvl="0" marL="12700" marR="5080" rtl="0" algn="ctr">
              <a:lnSpc>
                <a:spcPct val="117857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7315200" y="3818890"/>
            <a:ext cx="1188720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spAutoFit/>
          </a:bodyPr>
          <a:lstStyle/>
          <a:p>
            <a:pPr indent="1270" lvl="0" marL="12700" marR="5080" rtl="0" algn="ctr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Real World Example</a:t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5157520" y="720028"/>
            <a:ext cx="3971925" cy="26400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0" y="756630"/>
            <a:ext cx="5181600" cy="25119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1671120" y="2327311"/>
            <a:ext cx="4906410" cy="2819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5029200" y="3181350"/>
            <a:ext cx="1295400" cy="1828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4267200" y="1123950"/>
            <a:ext cx="914400" cy="1143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Algorithmic Bias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57200" y="1200151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4933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Assess more than 1 million offenders since 2000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9339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Predicts a defendant’s risk of committing a misdemeanor or felony</a:t>
            </a:r>
            <a:endParaRPr/>
          </a:p>
          <a:p>
            <a:pPr indent="-336550" lvl="0" marL="49339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137 features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71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None/>
            </a:pPr>
            <a:r>
              <a:rPr lang="en-US" sz="1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Commercial risk assessment software known as COMPAS</a:t>
            </a:r>
            <a:endParaRPr sz="16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2820215" y="2178526"/>
            <a:ext cx="3209497" cy="26680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6858000" y="4400550"/>
            <a:ext cx="18876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Dressel et al, 2018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Bias in Historical Data – Negative Legacy</a:t>
            </a:r>
            <a:endParaRPr/>
          </a:p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246935" y="857251"/>
            <a:ext cx="8397717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1573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1600200" y="1428750"/>
            <a:ext cx="5119160" cy="30877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7010400" y="4248150"/>
            <a:ext cx="1730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Gard et al, 2018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628650" y="120427"/>
            <a:ext cx="6991350" cy="5732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None/>
            </a:pPr>
            <a:r>
              <a:rPr lang="en-US"/>
              <a:t>Fairness</a:t>
            </a:r>
            <a:endParaRPr/>
          </a:p>
        </p:txBody>
      </p:sp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643304" y="1200151"/>
            <a:ext cx="7620000" cy="2046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7030" lvl="0" marL="379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Helvetica Neue"/>
                <a:ea typeface="Helvetica Neue"/>
                <a:cs typeface="Helvetica Neue"/>
                <a:sym typeface="Helvetica Neue"/>
              </a:rPr>
              <a:t>What is Fairness?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50"/>
              <a:buChar char="•"/>
            </a:pPr>
            <a:r>
              <a:rPr lang="en-US" sz="1450">
                <a:latin typeface="Helvetica Neue"/>
                <a:ea typeface="Helvetica Neue"/>
                <a:cs typeface="Helvetica Neue"/>
                <a:sym typeface="Helvetica Neue"/>
              </a:rPr>
              <a:t>The absence of bias towards an individual or a group (</a:t>
            </a:r>
            <a:r>
              <a:rPr lang="en-US" sz="14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Mehrabi et al, 2019</a:t>
            </a:r>
            <a:r>
              <a:rPr lang="en-US" sz="1450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4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30" lvl="0" marL="3790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950"/>
              <a:buChar char="•"/>
            </a:pPr>
            <a:r>
              <a:rPr lang="en-US" sz="1950">
                <a:latin typeface="Helvetica Neue"/>
                <a:ea typeface="Helvetica Neue"/>
                <a:cs typeface="Helvetica Neue"/>
                <a:sym typeface="Helvetica Neue"/>
              </a:rPr>
              <a:t>Can ML Models Discriminate?</a:t>
            </a:r>
            <a:endParaRPr sz="19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450"/>
              <a:buChar char="•"/>
            </a:pPr>
            <a:r>
              <a:rPr lang="en-US" sz="1450">
                <a:latin typeface="Helvetica Neue"/>
                <a:ea typeface="Helvetica Neue"/>
                <a:cs typeface="Helvetica Neue"/>
                <a:sym typeface="Helvetica Neue"/>
              </a:rPr>
              <a:t>Aren't machines just follow human's instructions?</a:t>
            </a:r>
            <a:endParaRPr sz="14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ML models approximate patterns in the data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7028" lvl="1" marL="721995" rtl="0" algn="l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"/>
                <a:ea typeface="Helvetica Neue"/>
                <a:cs typeface="Helvetica Neue"/>
                <a:sym typeface="Helvetica Neue"/>
              </a:rPr>
              <a:t>Learns/Amplifies biases at the same time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5725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948104" y="777648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https://www.borealisai.com/research-blogs/tutorial1-bias-and-fairness-ai/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2021-03-10T15:42:36Z</dcterms:created>
  <dc:creator>bits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2021-03-10T00:00:00Z</vt:filetime>
  </property>
</Properties>
</file>